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6" r:id="rId5"/>
    <p:sldId id="259" r:id="rId6"/>
    <p:sldId id="291" r:id="rId7"/>
    <p:sldId id="261" r:id="rId8"/>
    <p:sldId id="271" r:id="rId9"/>
    <p:sldId id="264" r:id="rId10"/>
    <p:sldId id="266" r:id="rId11"/>
    <p:sldId id="267" r:id="rId12"/>
    <p:sldId id="263" r:id="rId13"/>
    <p:sldId id="270" r:id="rId14"/>
    <p:sldId id="273" r:id="rId15"/>
    <p:sldId id="274" r:id="rId16"/>
    <p:sldId id="275" r:id="rId17"/>
    <p:sldId id="278" r:id="rId18"/>
    <p:sldId id="303" r:id="rId19"/>
    <p:sldId id="297" r:id="rId20"/>
    <p:sldId id="298" r:id="rId21"/>
    <p:sldId id="299" r:id="rId22"/>
    <p:sldId id="279" r:id="rId23"/>
    <p:sldId id="280" r:id="rId24"/>
    <p:sldId id="301" r:id="rId25"/>
    <p:sldId id="284" r:id="rId26"/>
    <p:sldId id="302" r:id="rId27"/>
    <p:sldId id="285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B6"/>
    <a:srgbClr val="F3C731"/>
    <a:srgbClr val="88341B"/>
    <a:srgbClr val="103168"/>
    <a:srgbClr val="2061CF"/>
    <a:srgbClr val="162E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29T16:14:05.507"/>
    <p1510:client id="{A0659C6F-11BB-5B84-320C-69E55D8D2C82}" v="48" dt="2026-09-29T16:12:39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2FA4F-5E6B-D547-94F5-5A8C36B69CD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9ABD9-384A-BE49-A51C-267D9EAAD9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6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Monica/Joe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97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0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68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30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18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88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88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Monica/Joe - How we support LLSAPs like RSA and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160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35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30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2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06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81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74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76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07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8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53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6076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53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54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381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Joe/Monica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ABD9-384A-BE49-A51C-267D9EAAD98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63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A6BDF-08D4-D6A2-C86B-046690511B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AB616-1FA3-8984-72B6-913FC9209D2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87819"/>
            <a:ext cx="9144000" cy="1605984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8811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FED1A-0CD6-05AB-CD0E-8E4E47416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9F4B5-774B-1ADE-0D6D-7CEA7F137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34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020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2773B-397A-6B3F-EAF6-61CF808357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11085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5CD35-A043-0870-A024-D389F7916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90810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9377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AA91-3F83-F2A1-6C55-001C925B85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833D7-8066-290B-6A0A-82B3B15266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7EAD8-28D6-96CF-5593-D99F88BD3B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50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735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5FBAF-40F6-BA9A-E549-1244CAC73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BD3C5-DD89-C886-DF77-8A6E512CA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B19C50-D704-FF23-B68E-FA4E8FE60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14494-2568-C578-E03B-D3F667784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1E811-6113-9A15-8CD8-728FB74C2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8552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228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AAE5-7915-A306-B479-FAB5AFA7CC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78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52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0C30-D886-977E-B8F1-66E44D4F0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8B6F5-88B1-58CD-B5E1-FC391CEA5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3369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BE8DC-442B-76A5-D05D-5C56B66F5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863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DA7F-745D-0B81-2A08-BAB3524BC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46669C-901A-1352-C590-C2C3994B0F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3600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09B76-14AD-F876-66DF-7B9E09821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3448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CC994E-9A2E-43E3-AB2A-CB99017E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D6AAB-A495-09A6-DF38-B3EB4E47B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503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 descr="A yellow and white train tracks&#10;&#10;Description automatically generated">
            <a:extLst>
              <a:ext uri="{FF2B5EF4-FFF2-40B4-BE49-F238E27FC236}">
                <a16:creationId xmlns:a16="http://schemas.microsoft.com/office/drawing/2014/main" id="{596F5FAF-B45C-8990-CF2B-346F7C0797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0" t="24444" r="9641" b="24302"/>
          <a:stretch/>
        </p:blipFill>
        <p:spPr>
          <a:xfrm>
            <a:off x="10367029" y="5582459"/>
            <a:ext cx="1286318" cy="8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0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EFB6"/>
          </a:solidFill>
          <a:latin typeface="Tw Cen MT" panose="020B06020201040206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Geneva" panose="020B0503030404040204" pitchFamily="34" charset="0"/>
          <a:ea typeface="Geneva" panose="020B05030304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Geneva" panose="020B0503030404040204" pitchFamily="34" charset="0"/>
          <a:ea typeface="Geneva" panose="020B05030304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Geneva" panose="020B0503030404040204" pitchFamily="34" charset="0"/>
          <a:ea typeface="Geneva" panose="020B05030304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eneva" panose="020B0503030404040204" pitchFamily="34" charset="0"/>
          <a:ea typeface="Geneva" panose="020B05030304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Geneva" panose="020B0503030404040204" pitchFamily="34" charset="0"/>
          <a:ea typeface="Geneva" panose="020B05030304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B5FC0-9A1E-F3B6-884F-8F0DB40E4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420751"/>
            <a:ext cx="9144000" cy="2387600"/>
          </a:xfrm>
        </p:spPr>
        <p:txBody>
          <a:bodyPr>
            <a:noAutofit/>
          </a:bodyPr>
          <a:lstStyle/>
          <a:p>
            <a:r>
              <a:rPr lang="en-US" sz="7200" b="1">
                <a:solidFill>
                  <a:srgbClr val="FFEFB6"/>
                </a:solidFill>
                <a:latin typeface="Tw Cen MT" panose="020B0602020104020603" pitchFamily="34" charset="77"/>
                <a:ea typeface="Source Sans Pro" panose="020F0502020204030204" pitchFamily="34" charset="0"/>
              </a:rPr>
              <a:t>On the Right Track: </a:t>
            </a:r>
            <a:r>
              <a:rPr lang="en-US" b="1">
                <a:solidFill>
                  <a:srgbClr val="FFEFB6"/>
                </a:solidFill>
                <a:latin typeface="Tw Cen MT" panose="020B0602020104020603" pitchFamily="34" charset="77"/>
                <a:ea typeface="Source Sans Pro" panose="020F0502020204030204" pitchFamily="34" charset="0"/>
              </a:rPr>
              <a:t>RAILS in 2026 &amp; Beyond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9603E-03EE-4DEB-664B-41DF2D229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3095" y="4243449"/>
            <a:ext cx="6525809" cy="482282"/>
          </a:xfrm>
        </p:spPr>
        <p:txBody>
          <a:bodyPr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Geneva" panose="020B0503030404040204" pitchFamily="34" charset="0"/>
                <a:ea typeface="Geneva" panose="020B0503030404040204" pitchFamily="34" charset="0"/>
                <a:cs typeface="Helvetica Neue" panose="02000503000000020004" pitchFamily="2" charset="0"/>
              </a:rPr>
              <a:t>RSA Director’s Day</a:t>
            </a:r>
          </a:p>
          <a:p>
            <a:pPr algn="ctr"/>
            <a:r>
              <a:rPr lang="en-US" sz="2400">
                <a:cs typeface="Helvetica Neue" panose="02000503000000020004" pitchFamily="2" charset="0"/>
              </a:rPr>
              <a:t>September 30, 2026</a:t>
            </a:r>
            <a:endParaRPr lang="en-US" sz="2400">
              <a:solidFill>
                <a:schemeClr val="bg1"/>
              </a:solidFill>
              <a:latin typeface="Geneva" panose="020B0503030404040204" pitchFamily="34" charset="0"/>
              <a:ea typeface="Geneva" panose="020B0503030404040204" pitchFamily="34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10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02818B-C66C-A4AD-B2CD-F13C25FAA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42152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92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EF36E4-C8F7-99D2-699D-25DD85061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819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FB0D9-DBFE-DFB3-08EA-57DFED00C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2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4A7183-8B76-0FE5-9655-E0F27DA3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414"/>
            <a:ext cx="12192000" cy="670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4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4367E-44A6-C1E5-F81F-48159746F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A2D1C0-8D84-4CC0-E708-5715A6098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37"/>
            <a:ext cx="12192000" cy="672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28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9CB80-94BD-CAA6-5C79-BBF793BED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719C1F-D923-8E99-A463-F1E93CAF8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"/>
            <a:ext cx="1219200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08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5B6B3A-6105-0A74-8AA4-97004D372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6087"/>
            <a:ext cx="12192000" cy="560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30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288217-8034-9921-5435-2553DAB70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41"/>
            <a:ext cx="12192000" cy="676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30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F9B43E-3A79-79BB-DA31-0878E99A62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538"/>
            <a:ext cx="12192000" cy="674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45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8E5B1D-16C4-BE74-1EB1-9D3F9D304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428"/>
            <a:ext cx="12192000" cy="667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91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94D471-29A0-2C00-8A95-BCDBC15B9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019"/>
            <a:ext cx="12192000" cy="663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2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673E5D-02A9-F09D-E452-B3BEDFFCD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789"/>
            <a:ext cx="12192000" cy="652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74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2F8A6B-2181-A6DF-0DF4-63668906251E}"/>
              </a:ext>
            </a:extLst>
          </p:cNvPr>
          <p:cNvSpPr txBox="1"/>
          <p:nvPr/>
        </p:nvSpPr>
        <p:spPr>
          <a:xfrm>
            <a:off x="2369506" y="2267211"/>
            <a:ext cx="74529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solidFill>
                  <a:srgbClr val="FFEFB6"/>
                </a:solidFill>
                <a:latin typeface="Geneva" panose="020B0503030404040204"/>
              </a:rPr>
              <a:t>New in 2026</a:t>
            </a:r>
          </a:p>
        </p:txBody>
      </p:sp>
    </p:spTree>
    <p:extLst>
      <p:ext uri="{BB962C8B-B14F-4D97-AF65-F5344CB8AC3E}">
        <p14:creationId xmlns:p14="http://schemas.microsoft.com/office/powerpoint/2010/main" val="2673333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878165-67EC-E6AF-F68B-F4A8683A5622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i="0" kern="1200">
                <a:solidFill>
                  <a:srgbClr val="FFEFB6"/>
                </a:solidFill>
                <a:latin typeface="Tw Cen MT" panose="020B0602020104020603" pitchFamily="34" charset="77"/>
                <a:ea typeface="+mj-ea"/>
                <a:cs typeface="+mj-cs"/>
              </a:rPr>
              <a:t>RAILS Strategic Plan Refresh</a:t>
            </a:r>
            <a:endParaRPr lang="en-US" sz="3700" b="1" kern="1200">
              <a:solidFill>
                <a:srgbClr val="FFEFB6"/>
              </a:solidFill>
              <a:latin typeface="Tw Cen MT" panose="020B0602020104020603" pitchFamily="34" charset="77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700" b="1" kern="1200">
              <a:solidFill>
                <a:srgbClr val="FFEFB6"/>
              </a:solidFill>
              <a:latin typeface="Tw Cen MT" panose="020B0602020104020603" pitchFamily="34" charset="77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54230C-0353-8356-D6BC-3600B15AB551}"/>
              </a:ext>
            </a:extLst>
          </p:cNvPr>
          <p:cNvSpPr txBox="1"/>
          <p:nvPr/>
        </p:nvSpPr>
        <p:spPr>
          <a:xfrm>
            <a:off x="838200" y="2008505"/>
            <a:ext cx="10515600" cy="3635053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0" i="1">
                <a:solidFill>
                  <a:schemeClr val="bg1"/>
                </a:solidFill>
                <a:latin typeface="Geneva"/>
              </a:rPr>
              <a:t>Strategic Goal 1</a:t>
            </a:r>
            <a:r>
              <a:rPr lang="en-US" sz="2000" b="0" i="0">
                <a:solidFill>
                  <a:schemeClr val="bg1"/>
                </a:solidFill>
                <a:latin typeface="Geneva"/>
              </a:rPr>
              <a:t>: RAILS provides leadership in ensuring sustainable, equitable resource sharing for all member libraries.</a:t>
            </a:r>
            <a:endParaRPr lang="en-US">
              <a:solidFill>
                <a:schemeClr val="bg1"/>
              </a:solidFill>
              <a:latin typeface="Geneva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0" i="1">
                <a:solidFill>
                  <a:schemeClr val="bg1"/>
                </a:solidFill>
                <a:latin typeface="Geneva"/>
              </a:rPr>
              <a:t>Strategic Goal 2</a:t>
            </a:r>
            <a:r>
              <a:rPr lang="en-US" sz="2000" b="0" i="0">
                <a:solidFill>
                  <a:schemeClr val="bg1"/>
                </a:solidFill>
                <a:latin typeface="Geneva"/>
              </a:rPr>
              <a:t>: RAILS models best practices in equity, diversity, accessibility, and inclusion.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0" i="1">
                <a:solidFill>
                  <a:schemeClr val="bg1"/>
                </a:solidFill>
                <a:latin typeface="Geneva"/>
              </a:rPr>
              <a:t>Strategic Goal 3</a:t>
            </a:r>
            <a:r>
              <a:rPr lang="en-US" sz="2000" b="0" i="0">
                <a:solidFill>
                  <a:schemeClr val="bg1"/>
                </a:solidFill>
                <a:latin typeface="Geneva"/>
              </a:rPr>
              <a:t>: RAILS assists member libraries in preparing for the future.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0" i="1">
                <a:solidFill>
                  <a:schemeClr val="bg1"/>
                </a:solidFill>
                <a:latin typeface="Geneva"/>
              </a:rPr>
              <a:t>Strategic Goal 4</a:t>
            </a:r>
            <a:r>
              <a:rPr lang="en-US" sz="2000" b="0" i="0">
                <a:solidFill>
                  <a:schemeClr val="bg1"/>
                </a:solidFill>
                <a:latin typeface="Geneva"/>
              </a:rPr>
              <a:t>: RAILS leads alongside member libraries to develop and strengthen the Illinois library community and expand services to all.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  <a:latin typeface="Geneva" panose="020B05030304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68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library&#10;&#10;AI-generated content may be incorrect.">
            <a:extLst>
              <a:ext uri="{FF2B5EF4-FFF2-40B4-BE49-F238E27FC236}">
                <a16:creationId xmlns:a16="http://schemas.microsoft.com/office/drawing/2014/main" id="{0D5831E0-4AE2-2B29-D89D-FB5EAE30D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5447"/>
            <a:ext cx="12192000" cy="46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97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5829AB1F-4BAD-06DB-6640-8BF6234B9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2"/>
            <a:ext cx="12192000" cy="685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57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number of persons&#10;&#10;AI-generated content may be incorrect.">
            <a:extLst>
              <a:ext uri="{FF2B5EF4-FFF2-40B4-BE49-F238E27FC236}">
                <a16:creationId xmlns:a16="http://schemas.microsoft.com/office/drawing/2014/main" id="{A72F0D07-5B18-ECDC-D257-8CB11B211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1844"/>
            <a:ext cx="12192000" cy="49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18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7245FC-203C-896A-A86B-ACAD7B28E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169"/>
            <a:ext cx="12192000" cy="535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15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10B929-FCC2-B7E3-9629-CAF5F7F3B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652" y="0"/>
            <a:ext cx="4904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50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A03E7-26AE-B4C3-AB2C-D80B80376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4E4875-3EED-D4AD-968A-5BB51E13CC6C}"/>
              </a:ext>
            </a:extLst>
          </p:cNvPr>
          <p:cNvSpPr txBox="1"/>
          <p:nvPr/>
        </p:nvSpPr>
        <p:spPr>
          <a:xfrm>
            <a:off x="2369506" y="958241"/>
            <a:ext cx="74529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>
                <a:solidFill>
                  <a:srgbClr val="FFEFB6"/>
                </a:solidFill>
                <a:latin typeface="Geneva" panose="020B0503030404040204"/>
              </a:rPr>
              <a:t>Stay Informed with RAILS </a:t>
            </a:r>
          </a:p>
        </p:txBody>
      </p:sp>
    </p:spTree>
    <p:extLst>
      <p:ext uri="{BB962C8B-B14F-4D97-AF65-F5344CB8AC3E}">
        <p14:creationId xmlns:p14="http://schemas.microsoft.com/office/powerpoint/2010/main" val="1417002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3DA95-A72C-234B-017A-FBC65775A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2B42F2-DDEB-9B90-B164-DDFED69E4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03" y="51507"/>
            <a:ext cx="10741069" cy="665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17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5724E-9769-F61A-5338-2DD0599FB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98FA61-4818-7662-26F2-C334A9A3B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36" y="633022"/>
            <a:ext cx="8621328" cy="55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30B363-452F-B020-E951-E17057272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851" y="267632"/>
            <a:ext cx="8260594" cy="632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67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672FCE-BCC7-8C0A-21B3-3FAA14F1A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/>
              <a:t>Questions?</a:t>
            </a:r>
            <a:br>
              <a:rPr lang="en-US" sz="9600"/>
            </a:br>
            <a:endParaRPr lang="en-US" sz="96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C9EEA-F103-E0D8-3FD3-290C297F8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4225" y="3763822"/>
            <a:ext cx="4752584" cy="1500187"/>
          </a:xfrm>
        </p:spPr>
        <p:txBody>
          <a:bodyPr/>
          <a:lstStyle/>
          <a:p>
            <a:r>
              <a:rPr lang="en-US"/>
              <a:t>Monica Harris</a:t>
            </a:r>
          </a:p>
          <a:p>
            <a:r>
              <a:rPr lang="en-US"/>
              <a:t>Executive Director</a:t>
            </a:r>
          </a:p>
          <a:p>
            <a:r>
              <a:rPr lang="en-US"/>
              <a:t>Monica.Harris@railslibraries.org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C79BF95-76AD-5202-966E-3DFB20D7E47D}"/>
              </a:ext>
            </a:extLst>
          </p:cNvPr>
          <p:cNvSpPr txBox="1">
            <a:spLocks/>
          </p:cNvSpPr>
          <p:nvPr/>
        </p:nvSpPr>
        <p:spPr>
          <a:xfrm>
            <a:off x="728597" y="3763822"/>
            <a:ext cx="4752584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Geneva" panose="020B0503030404040204" pitchFamily="34" charset="0"/>
                <a:ea typeface="Geneva" panose="020B0503030404040204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Joe Filapek</a:t>
            </a:r>
          </a:p>
          <a:p>
            <a:r>
              <a:rPr lang="en-US"/>
              <a:t>Associate Executive Director</a:t>
            </a:r>
          </a:p>
          <a:p>
            <a:r>
              <a:rPr lang="en-US"/>
              <a:t>Joe.Filapek@railslibraries.org</a:t>
            </a:r>
          </a:p>
        </p:txBody>
      </p:sp>
    </p:spTree>
    <p:extLst>
      <p:ext uri="{BB962C8B-B14F-4D97-AF65-F5344CB8AC3E}">
        <p14:creationId xmlns:p14="http://schemas.microsoft.com/office/powerpoint/2010/main" val="2691268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AF10132-8837-B94A-A3A4-9556C5BC5BD4}" vid="{3BF1C43B-D07B-204B-9B17-12F57E18AA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4DB3D80C110E44AD2EEE53B66C97C4" ma:contentTypeVersion="12" ma:contentTypeDescription="Create a new document." ma:contentTypeScope="" ma:versionID="bc1acf3c0d74c39ad88179f3041da875">
  <xsd:schema xmlns:xsd="http://www.w3.org/2001/XMLSchema" xmlns:xs="http://www.w3.org/2001/XMLSchema" xmlns:p="http://schemas.microsoft.com/office/2006/metadata/properties" xmlns:ns2="03d15689-bef8-4c39-b0f6-3488a5a752bd" xmlns:ns3="9b135a13-f2d4-475c-9e02-5c28661256db" targetNamespace="http://schemas.microsoft.com/office/2006/metadata/properties" ma:root="true" ma:fieldsID="99a9067fbdb35a524c53afb6369606e2" ns2:_="" ns3:_="">
    <xsd:import namespace="03d15689-bef8-4c39-b0f6-3488a5a752bd"/>
    <xsd:import namespace="9b135a13-f2d4-475c-9e02-5c28661256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d15689-bef8-4c39-b0f6-3488a5a752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d1e9b18-3f86-4c30-8fdf-9232057a9e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135a13-f2d4-475c-9e02-5c28661256d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4d4fe6-bb04-49f2-b9b5-393d387e5469}" ma:internalName="TaxCatchAll" ma:showField="CatchAllData" ma:web="9b135a13-f2d4-475c-9e02-5c28661256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d15689-bef8-4c39-b0f6-3488a5a752bd">
      <Terms xmlns="http://schemas.microsoft.com/office/infopath/2007/PartnerControls"/>
    </lcf76f155ced4ddcb4097134ff3c332f>
    <TaxCatchAll xmlns="9b135a13-f2d4-475c-9e02-5c28661256db" xsi:nil="true"/>
  </documentManagement>
</p:properties>
</file>

<file path=customXml/itemProps1.xml><?xml version="1.0" encoding="utf-8"?>
<ds:datastoreItem xmlns:ds="http://schemas.openxmlformats.org/officeDocument/2006/customXml" ds:itemID="{9EE94AC7-5F4F-449B-BF6A-59CC89C186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C6F5B2-9C6B-44D7-9655-A7B0491F94CD}"/>
</file>

<file path=customXml/itemProps3.xml><?xml version="1.0" encoding="utf-8"?>
<ds:datastoreItem xmlns:ds="http://schemas.openxmlformats.org/officeDocument/2006/customXml" ds:itemID="{589CF1E3-A6AE-4962-8381-F675E7A34278}">
  <ds:schemaRefs>
    <ds:schemaRef ds:uri="5838d49d-94fe-4fe6-8eea-fc8a1d69b604"/>
    <ds:schemaRef ds:uri="ef92d4a5-abf1-4b19-bf31-e810a94f37f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RAILS_Dark</Template>
  <TotalTime>0</TotalTime>
  <Words>190</Words>
  <Application>Microsoft Office PowerPoint</Application>
  <PresentationFormat>Widescreen</PresentationFormat>
  <Paragraphs>64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Calibri</vt:lpstr>
      <vt:lpstr>Geneva</vt:lpstr>
      <vt:lpstr>Helvetica Neue</vt:lpstr>
      <vt:lpstr>Tw Cen MT</vt:lpstr>
      <vt:lpstr>Office Theme</vt:lpstr>
      <vt:lpstr>On the Right Track: RAILS in 2026 &amp; Beyond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Monica Harris</dc:creator>
  <cp:lastModifiedBy>Monica Harris</cp:lastModifiedBy>
  <cp:revision>2</cp:revision>
  <dcterms:created xsi:type="dcterms:W3CDTF">2026-04-30T21:37:18Z</dcterms:created>
  <dcterms:modified xsi:type="dcterms:W3CDTF">2026-09-30T15:36:32Z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0x010100394DB3D80C110E44AD2EEE53B66C97C4</vt:lpwstr>
  </property>
</Properties>
</file>