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8" r:id="rId6"/>
    <p:sldId id="260" r:id="rId7"/>
    <p:sldId id="259" r:id="rId8"/>
    <p:sldId id="267" r:id="rId9"/>
    <p:sldId id="268" r:id="rId10"/>
    <p:sldId id="264" r:id="rId11"/>
    <p:sldId id="261" r:id="rId12"/>
    <p:sldId id="265" r:id="rId13"/>
    <p:sldId id="263"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61CF"/>
    <a:srgbClr val="FFEFB6"/>
    <a:srgbClr val="F3C731"/>
    <a:srgbClr val="88341B"/>
    <a:srgbClr val="103168"/>
    <a:srgbClr val="162E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030857-B44D-4C8D-BA88-8135FC4D02D3}" v="1" dt="2026-04-07T17:47:14.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5" autoAdjust="0"/>
    <p:restoredTop sz="96308"/>
  </p:normalViewPr>
  <p:slideViewPr>
    <p:cSldViewPr snapToGrid="0">
      <p:cViewPr varScale="1">
        <p:scale>
          <a:sx n="153" d="100"/>
          <a:sy n="153" d="100"/>
        </p:scale>
        <p:origin x="606" y="144"/>
      </p:cViewPr>
      <p:guideLst/>
    </p:cSldViewPr>
  </p:slideViewPr>
  <p:outlineViewPr>
    <p:cViewPr>
      <p:scale>
        <a:sx n="33" d="100"/>
        <a:sy n="33" d="100"/>
      </p:scale>
      <p:origin x="0" y="0"/>
    </p:cViewPr>
  </p:outlin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02T19:40:18.016"/>
    </inkml:context>
    <inkml:brush xml:id="br0">
      <inkml:brushProperty name="width" value="0.35" units="cm"/>
      <inkml:brushProperty name="height" value="0.35" units="cm"/>
      <inkml:brushProperty name="color" value="#E71224"/>
    </inkml:brush>
  </inkml:definitions>
  <inkml:trace contextRef="#ctx0" brushRef="#br0">0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02T19:40:21.100"/>
    </inkml:context>
    <inkml:brush xml:id="br0">
      <inkml:brushProperty name="width" value="0.35" units="cm"/>
      <inkml:brushProperty name="height" value="0.35" units="cm"/>
      <inkml:brushProperty name="color" value="#E71224"/>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02T19:40:23.286"/>
    </inkml:context>
    <inkml:brush xml:id="br0">
      <inkml:brushProperty name="width" value="0.35" units="cm"/>
      <inkml:brushProperty name="height" value="0.35" units="cm"/>
      <inkml:brushProperty name="color" value="#E71224"/>
    </inkml:brush>
  </inkml:definitions>
  <inkml:trace contextRef="#ctx0" brushRef="#br0">1 0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02T19:40:24.588"/>
    </inkml:context>
    <inkml:brush xml:id="br0">
      <inkml:brushProperty name="width" value="0.35" units="cm"/>
      <inkml:brushProperty name="height" value="0.35" units="cm"/>
      <inkml:brushProperty name="color" value="#E71224"/>
    </inkml:brush>
  </inkml:definitions>
  <inkml:trace contextRef="#ctx0" brushRef="#br0">1 0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02T19:40:26.229"/>
    </inkml:context>
    <inkml:brush xml:id="br0">
      <inkml:brushProperty name="width" value="0.35" units="cm"/>
      <inkml:brushProperty name="height" value="0.35" units="cm"/>
      <inkml:brushProperty name="color" value="#E71224"/>
    </inkml:brush>
  </inkml:definitions>
  <inkml:trace contextRef="#ctx0" brushRef="#br0">0 1 24575,'1'0'-8191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F82FA4F-5E6B-D547-94F5-5A8C36B69CDD}" type="datetimeFigureOut">
              <a:rPr lang="en-US" smtClean="0"/>
              <a:t>4/15/2026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1B9ABD9-384A-BE49-A51C-267D9EAAD983}" type="slidenum">
              <a:rPr lang="en-US" smtClean="0"/>
              <a:t>‹#›</a:t>
            </a:fld>
            <a:endParaRPr lang="en-US"/>
          </a:p>
        </p:txBody>
      </p:sp>
    </p:spTree>
    <p:extLst>
      <p:ext uri="{BB962C8B-B14F-4D97-AF65-F5344CB8AC3E}">
        <p14:creationId xmlns:p14="http://schemas.microsoft.com/office/powerpoint/2010/main" val="951868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A6BDF-08D4-D6A2-C86B-046690511B9D}"/>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754AB616-1FA3-8984-72B6-913FC9209D22}"/>
              </a:ext>
            </a:extLst>
          </p:cNvPr>
          <p:cNvSpPr>
            <a:spLocks noGrp="1"/>
          </p:cNvSpPr>
          <p:nvPr>
            <p:ph type="subTitle" idx="1" hasCustomPrompt="1"/>
          </p:nvPr>
        </p:nvSpPr>
        <p:spPr>
          <a:xfrm>
            <a:off x="1524000" y="3787819"/>
            <a:ext cx="9144000" cy="1605984"/>
          </a:xfrm>
        </p:spPr>
        <p:txBody>
          <a:bodyPr>
            <a:no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48811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FED1A-0CD6-05AB-CD0E-8E4E47416908}"/>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279F4B5-774B-1ADE-0D6D-7CEA7F137F47}"/>
              </a:ext>
            </a:extLst>
          </p:cNvPr>
          <p:cNvSpPr>
            <a:spLocks noGrp="1"/>
          </p:cNvSpPr>
          <p:nvPr>
            <p:ph idx="1"/>
          </p:nvPr>
        </p:nvSpPr>
        <p:spPr>
          <a:xfrm>
            <a:off x="838200" y="1825625"/>
            <a:ext cx="10515600" cy="35334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1020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2773B-397A-6B3F-EAF6-61CF8083577C}"/>
              </a:ext>
            </a:extLst>
          </p:cNvPr>
          <p:cNvSpPr>
            <a:spLocks noGrp="1"/>
          </p:cNvSpPr>
          <p:nvPr>
            <p:ph type="title" hasCustomPrompt="1"/>
          </p:nvPr>
        </p:nvSpPr>
        <p:spPr>
          <a:xfrm>
            <a:off x="838200" y="911085"/>
            <a:ext cx="10515600" cy="2852737"/>
          </a:xfrm>
        </p:spPr>
        <p:txBody>
          <a:bodyPr anchor="b"/>
          <a:lstStyle>
            <a:lvl1pPr algn="ct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6315CD35-A043-0870-A024-D389F7916E46}"/>
              </a:ext>
            </a:extLst>
          </p:cNvPr>
          <p:cNvSpPr>
            <a:spLocks noGrp="1"/>
          </p:cNvSpPr>
          <p:nvPr>
            <p:ph type="body" idx="1"/>
          </p:nvPr>
        </p:nvSpPr>
        <p:spPr>
          <a:xfrm>
            <a:off x="838200" y="3790810"/>
            <a:ext cx="10515600" cy="1500187"/>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5937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1AA91-3F83-F2A1-6C55-001C925B8550}"/>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64833D7-8066-290B-6A0A-82B3B15266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6C7EAD8-28D6-96CF-5593-D99F88BD3B87}"/>
              </a:ext>
            </a:extLst>
          </p:cNvPr>
          <p:cNvSpPr>
            <a:spLocks noGrp="1"/>
          </p:cNvSpPr>
          <p:nvPr>
            <p:ph sz="half" idx="2"/>
          </p:nvPr>
        </p:nvSpPr>
        <p:spPr>
          <a:xfrm>
            <a:off x="6172200" y="1825625"/>
            <a:ext cx="5181600" cy="3550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735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5FBAF-40F6-BA9A-E549-1244CAC73707}"/>
              </a:ext>
            </a:extLst>
          </p:cNvPr>
          <p:cNvSpPr>
            <a:spLocks noGrp="1"/>
          </p:cNvSpPr>
          <p:nvPr>
            <p:ph type="title" hasCustomPrompt="1"/>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0EBD3C5-DD89-C886-DF77-8A6E512CAD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B19C50-D704-FF23-B68E-FA4E8FE60B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714494-2568-C578-E03B-D3F6677842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31E811-6113-9A15-8CD8-728FB74C21F4}"/>
              </a:ext>
            </a:extLst>
          </p:cNvPr>
          <p:cNvSpPr>
            <a:spLocks noGrp="1"/>
          </p:cNvSpPr>
          <p:nvPr>
            <p:ph sz="quarter" idx="4"/>
          </p:nvPr>
        </p:nvSpPr>
        <p:spPr>
          <a:xfrm>
            <a:off x="6172200" y="2505075"/>
            <a:ext cx="5183188" cy="28552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2283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AAAE5-7915-A306-B479-FAB5AFA7CC37}"/>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9778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52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50C30-D886-977E-B8F1-66E44D4F056C}"/>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FDE8B6F5-88B1-58CD-B5E1-FC391CEA561A}"/>
              </a:ext>
            </a:extLst>
          </p:cNvPr>
          <p:cNvSpPr>
            <a:spLocks noGrp="1"/>
          </p:cNvSpPr>
          <p:nvPr>
            <p:ph idx="1"/>
          </p:nvPr>
        </p:nvSpPr>
        <p:spPr>
          <a:xfrm>
            <a:off x="5183188" y="987425"/>
            <a:ext cx="6172200" cy="433692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1BE8DC-442B-76A5-D05D-5C56B66F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21863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FDA7F-745D-0B81-2A08-BAB3524BCCD0}"/>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146669C-901A-1352-C590-C2C3994B0FB2}"/>
              </a:ext>
            </a:extLst>
          </p:cNvPr>
          <p:cNvSpPr>
            <a:spLocks noGrp="1"/>
          </p:cNvSpPr>
          <p:nvPr>
            <p:ph type="pic" idx="1"/>
          </p:nvPr>
        </p:nvSpPr>
        <p:spPr>
          <a:xfrm>
            <a:off x="5183188" y="987425"/>
            <a:ext cx="6172200" cy="436007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309B76-14AD-F876-66DF-7B9E09821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453448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CC994E-9A2E-43E3-AB2A-CB99017E98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66D6AAB-A495-09A6-DF38-B3EB4E47B4B7}"/>
              </a:ext>
            </a:extLst>
          </p:cNvPr>
          <p:cNvSpPr>
            <a:spLocks noGrp="1"/>
          </p:cNvSpPr>
          <p:nvPr>
            <p:ph type="body" idx="1"/>
          </p:nvPr>
        </p:nvSpPr>
        <p:spPr>
          <a:xfrm>
            <a:off x="838200" y="1825625"/>
            <a:ext cx="10515600" cy="35031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descr="A yellow and white train tracks&#10;&#10;Description automatically generated">
            <a:extLst>
              <a:ext uri="{FF2B5EF4-FFF2-40B4-BE49-F238E27FC236}">
                <a16:creationId xmlns:a16="http://schemas.microsoft.com/office/drawing/2014/main" id="{596F5FAF-B45C-8990-CF2B-346F7C0797C6}"/>
              </a:ext>
            </a:extLst>
          </p:cNvPr>
          <p:cNvPicPr>
            <a:picLocks noChangeAspect="1"/>
          </p:cNvPicPr>
          <p:nvPr userDrawn="1"/>
        </p:nvPicPr>
        <p:blipFill rotWithShape="1">
          <a:blip r:embed="rId12">
            <a:extLst>
              <a:ext uri="{28A0092B-C50C-407E-A947-70E740481C1C}">
                <a14:useLocalDpi xmlns:a14="http://schemas.microsoft.com/office/drawing/2010/main" val="0"/>
              </a:ext>
            </a:extLst>
          </a:blip>
          <a:srcRect l="9510" t="24444" r="9641" b="24302"/>
          <a:stretch/>
        </p:blipFill>
        <p:spPr>
          <a:xfrm>
            <a:off x="10367029" y="5582459"/>
            <a:ext cx="1286318" cy="815470"/>
          </a:xfrm>
          <a:prstGeom prst="rect">
            <a:avLst/>
          </a:prstGeom>
        </p:spPr>
      </p:pic>
    </p:spTree>
    <p:extLst>
      <p:ext uri="{BB962C8B-B14F-4D97-AF65-F5344CB8AC3E}">
        <p14:creationId xmlns:p14="http://schemas.microsoft.com/office/powerpoint/2010/main" val="3399001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b="1" kern="1200">
          <a:solidFill>
            <a:srgbClr val="FFEFB6"/>
          </a:solidFill>
          <a:latin typeface="Tw Cen MT" panose="020B06020201040206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neva" panose="020B0503030404040204" pitchFamily="34" charset="0"/>
          <a:ea typeface="Geneva" panose="020B05030304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neva" panose="020B0503030404040204" pitchFamily="34" charset="0"/>
          <a:ea typeface="Geneva" panose="020B05030304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neva" panose="020B0503030404040204" pitchFamily="34" charset="0"/>
          <a:ea typeface="Geneva" panose="020B05030304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neva" panose="020B0503030404040204" pitchFamily="34" charset="0"/>
          <a:ea typeface="Geneva" panose="020B05030304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neva" panose="020B0503030404040204" pitchFamily="34" charset="0"/>
          <a:ea typeface="Geneva" panose="020B05030304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customXml" Target="../ink/ink1.xml"/><Relationship Id="rId7" Type="http://schemas.openxmlformats.org/officeDocument/2006/relationships/customXml" Target="../ink/ink4.xml"/><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customXml" Target="../ink/ink3.xml"/><Relationship Id="rId5" Type="http://schemas.openxmlformats.org/officeDocument/2006/relationships/customXml" Target="../ink/ink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B5FC0-9A1E-F3B6-884F-8F0DB40E496E}"/>
              </a:ext>
            </a:extLst>
          </p:cNvPr>
          <p:cNvSpPr>
            <a:spLocks noGrp="1"/>
          </p:cNvSpPr>
          <p:nvPr>
            <p:ph type="ctrTitle"/>
          </p:nvPr>
        </p:nvSpPr>
        <p:spPr>
          <a:xfrm>
            <a:off x="1524000" y="1366203"/>
            <a:ext cx="9144000" cy="2387600"/>
          </a:xfrm>
        </p:spPr>
        <p:txBody>
          <a:bodyPr>
            <a:normAutofit fontScale="90000"/>
          </a:bodyPr>
          <a:lstStyle/>
          <a:p>
            <a:r>
              <a:rPr lang="en-US" sz="11500" b="1" dirty="0">
                <a:solidFill>
                  <a:srgbClr val="FFEFB6"/>
                </a:solidFill>
                <a:latin typeface="Tw Cen MT" panose="020B0602020104020603" pitchFamily="34" charset="77"/>
                <a:ea typeface="Source Sans Pro" panose="020F0502020204030204" pitchFamily="34" charset="0"/>
              </a:rPr>
              <a:t>RAILS </a:t>
            </a:r>
            <a:br>
              <a:rPr lang="en-US" sz="11500" b="1" dirty="0">
                <a:solidFill>
                  <a:srgbClr val="FFEFB6"/>
                </a:solidFill>
                <a:latin typeface="Tw Cen MT" panose="020B0602020104020603" pitchFamily="34" charset="77"/>
                <a:ea typeface="Source Sans Pro" panose="020F0502020204030204" pitchFamily="34" charset="0"/>
              </a:rPr>
            </a:br>
            <a:r>
              <a:rPr lang="en-US" sz="11500" b="1" dirty="0">
                <a:solidFill>
                  <a:srgbClr val="FFEFB6"/>
                </a:solidFill>
                <a:latin typeface="Tw Cen MT" panose="020B0602020104020603" pitchFamily="34" charset="77"/>
                <a:ea typeface="Source Sans Pro" panose="020F0502020204030204" pitchFamily="34" charset="0"/>
              </a:rPr>
              <a:t>Delivery Q&amp;A</a:t>
            </a:r>
          </a:p>
        </p:txBody>
      </p:sp>
      <p:sp>
        <p:nvSpPr>
          <p:cNvPr id="3" name="Subtitle 2">
            <a:extLst>
              <a:ext uri="{FF2B5EF4-FFF2-40B4-BE49-F238E27FC236}">
                <a16:creationId xmlns:a16="http://schemas.microsoft.com/office/drawing/2014/main" id="{3FC9603E-03EE-4DEB-664B-41DF2D22967E}"/>
              </a:ext>
            </a:extLst>
          </p:cNvPr>
          <p:cNvSpPr>
            <a:spLocks noGrp="1"/>
          </p:cNvSpPr>
          <p:nvPr>
            <p:ph type="subTitle" idx="1"/>
          </p:nvPr>
        </p:nvSpPr>
        <p:spPr>
          <a:xfrm>
            <a:off x="2833095" y="3753803"/>
            <a:ext cx="6525809" cy="482282"/>
          </a:xfrm>
        </p:spPr>
        <p:txBody>
          <a:bodyPr>
            <a:noAutofit/>
          </a:bodyPr>
          <a:lstStyle/>
          <a:p>
            <a:pPr algn="ctr"/>
            <a:r>
              <a:rPr lang="en-US" sz="4200" dirty="0">
                <a:solidFill>
                  <a:schemeClr val="bg1"/>
                </a:solidFill>
                <a:latin typeface="Geneva" panose="020B0503030404040204" pitchFamily="34" charset="0"/>
                <a:ea typeface="Geneva" panose="020B0503030404040204" pitchFamily="34" charset="0"/>
                <a:cs typeface="Helvetica Neue" panose="02000503000000020004" pitchFamily="2" charset="0"/>
              </a:rPr>
              <a:t>Robert Morgan </a:t>
            </a:r>
          </a:p>
          <a:p>
            <a:pPr algn="ctr"/>
            <a:r>
              <a:rPr lang="en-US" sz="4200" dirty="0">
                <a:solidFill>
                  <a:schemeClr val="bg1"/>
                </a:solidFill>
                <a:latin typeface="Geneva" panose="020B0503030404040204" pitchFamily="34" charset="0"/>
                <a:ea typeface="Geneva" panose="020B0503030404040204" pitchFamily="34" charset="0"/>
                <a:cs typeface="Helvetica Neue" panose="02000503000000020004" pitchFamily="2" charset="0"/>
              </a:rPr>
              <a:t>XEP Hub-Delivery Services Manager</a:t>
            </a:r>
          </a:p>
        </p:txBody>
      </p:sp>
    </p:spTree>
    <p:extLst>
      <p:ext uri="{BB962C8B-B14F-4D97-AF65-F5344CB8AC3E}">
        <p14:creationId xmlns:p14="http://schemas.microsoft.com/office/powerpoint/2010/main" val="1594910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017E8-8CC3-56FB-8177-4AC6137963AC}"/>
              </a:ext>
            </a:extLst>
          </p:cNvPr>
          <p:cNvSpPr>
            <a:spLocks noGrp="1"/>
          </p:cNvSpPr>
          <p:nvPr>
            <p:ph type="title"/>
          </p:nvPr>
        </p:nvSpPr>
        <p:spPr/>
        <p:txBody>
          <a:bodyPr/>
          <a:lstStyle/>
          <a:p>
            <a:pPr algn="ctr"/>
            <a:r>
              <a:rPr lang="en-US" dirty="0"/>
              <a:t>Delivery Help Desk </a:t>
            </a:r>
          </a:p>
        </p:txBody>
      </p:sp>
      <p:sp>
        <p:nvSpPr>
          <p:cNvPr id="3" name="Content Placeholder 2">
            <a:extLst>
              <a:ext uri="{FF2B5EF4-FFF2-40B4-BE49-F238E27FC236}">
                <a16:creationId xmlns:a16="http://schemas.microsoft.com/office/drawing/2014/main" id="{6DDE4FB9-5772-8744-DF60-7FAB92718397}"/>
              </a:ext>
            </a:extLst>
          </p:cNvPr>
          <p:cNvSpPr>
            <a:spLocks noGrp="1"/>
          </p:cNvSpPr>
          <p:nvPr>
            <p:ph idx="1"/>
          </p:nvPr>
        </p:nvSpPr>
        <p:spPr/>
        <p:txBody>
          <a:bodyPr/>
          <a:lstStyle/>
          <a:p>
            <a:r>
              <a:rPr lang="en-US" dirty="0"/>
              <a:t>Send an email to railsdelivery@railslibraries.org. </a:t>
            </a:r>
          </a:p>
          <a:p>
            <a:r>
              <a:rPr lang="en-US" dirty="0"/>
              <a:t>Send your message from the email address used for your Library Learning (L2) account, so the ticketing system will recognize your library and route your message to the correct RAILS service center.</a:t>
            </a:r>
          </a:p>
          <a:p>
            <a:r>
              <a:rPr lang="en-US"/>
              <a:t>You should </a:t>
            </a:r>
            <a:r>
              <a:rPr lang="en-US" dirty="0"/>
              <a:t>attach photos or documents to your help desk ticket.</a:t>
            </a:r>
          </a:p>
        </p:txBody>
      </p:sp>
    </p:spTree>
    <p:extLst>
      <p:ext uri="{BB962C8B-B14F-4D97-AF65-F5344CB8AC3E}">
        <p14:creationId xmlns:p14="http://schemas.microsoft.com/office/powerpoint/2010/main" val="4243396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5B842-D4BA-52ED-63D2-7F2B2160C502}"/>
              </a:ext>
            </a:extLst>
          </p:cNvPr>
          <p:cNvSpPr>
            <a:spLocks noGrp="1"/>
          </p:cNvSpPr>
          <p:nvPr>
            <p:ph type="title"/>
          </p:nvPr>
        </p:nvSpPr>
        <p:spPr>
          <a:xfrm>
            <a:off x="838200" y="365125"/>
            <a:ext cx="10515600" cy="1325563"/>
          </a:xfrm>
        </p:spPr>
        <p:txBody>
          <a:bodyPr anchor="ctr">
            <a:normAutofit/>
          </a:bodyPr>
          <a:lstStyle/>
          <a:p>
            <a:r>
              <a:rPr lang="en-US" dirty="0"/>
              <a:t>RAILS Delivery Department  Overview </a:t>
            </a:r>
            <a:endParaRPr lang="en-US"/>
          </a:p>
        </p:txBody>
      </p:sp>
      <p:sp>
        <p:nvSpPr>
          <p:cNvPr id="3" name="Content Placeholder 2">
            <a:extLst>
              <a:ext uri="{FF2B5EF4-FFF2-40B4-BE49-F238E27FC236}">
                <a16:creationId xmlns:a16="http://schemas.microsoft.com/office/drawing/2014/main" id="{5C13D9B4-44EE-35EE-C829-AD1380285300}"/>
              </a:ext>
            </a:extLst>
          </p:cNvPr>
          <p:cNvSpPr>
            <a:spLocks noGrp="1"/>
          </p:cNvSpPr>
          <p:nvPr>
            <p:ph sz="half" idx="1"/>
          </p:nvPr>
        </p:nvSpPr>
        <p:spPr>
          <a:xfrm>
            <a:off x="347248" y="1868014"/>
            <a:ext cx="5181600" cy="4351338"/>
          </a:xfrm>
        </p:spPr>
        <p:txBody>
          <a:bodyPr>
            <a:normAutofit/>
          </a:bodyPr>
          <a:lstStyle/>
          <a:p>
            <a:r>
              <a:rPr lang="en-US" dirty="0"/>
              <a:t>5 buildings Total- 4 delivery hubs </a:t>
            </a:r>
          </a:p>
          <a:p>
            <a:r>
              <a:rPr lang="en-US" dirty="0"/>
              <a:t>East Peoria, Rockford, Coal Valley, and Bolingbrook</a:t>
            </a:r>
          </a:p>
          <a:p>
            <a:pPr marL="0" indent="0">
              <a:buNone/>
            </a:pPr>
            <a:endParaRPr lang="en-US" dirty="0"/>
          </a:p>
        </p:txBody>
      </p:sp>
      <p:pic>
        <p:nvPicPr>
          <p:cNvPr id="5" name="Picture 4">
            <a:extLst>
              <a:ext uri="{FF2B5EF4-FFF2-40B4-BE49-F238E27FC236}">
                <a16:creationId xmlns:a16="http://schemas.microsoft.com/office/drawing/2014/main" id="{15486F53-59D6-A996-71A4-D7CC074FA653}"/>
              </a:ext>
            </a:extLst>
          </p:cNvPr>
          <p:cNvPicPr>
            <a:picLocks noChangeAspect="1"/>
          </p:cNvPicPr>
          <p:nvPr/>
        </p:nvPicPr>
        <p:blipFill>
          <a:blip r:embed="rId2"/>
          <a:stretch>
            <a:fillRect/>
          </a:stretch>
        </p:blipFill>
        <p:spPr>
          <a:xfrm>
            <a:off x="5674125" y="1592193"/>
            <a:ext cx="5038283" cy="4408498"/>
          </a:xfrm>
          <a:prstGeom prst="rect">
            <a:avLst/>
          </a:prstGeom>
          <a:noFill/>
        </p:spPr>
      </p:pic>
      <mc:AlternateContent xmlns:mc="http://schemas.openxmlformats.org/markup-compatibility/2006" xmlns:p14="http://schemas.microsoft.com/office/powerpoint/2010/main">
        <mc:Choice Requires="p14">
          <p:contentPart p14:bwMode="auto" r:id="rId3">
            <p14:nvContentPartPr>
              <p14:cNvPr id="14" name="Ink 13">
                <a:extLst>
                  <a:ext uri="{FF2B5EF4-FFF2-40B4-BE49-F238E27FC236}">
                    <a16:creationId xmlns:a16="http://schemas.microsoft.com/office/drawing/2014/main" id="{024BA587-64D6-B3AA-D896-39334560EDF0}"/>
                  </a:ext>
                </a:extLst>
              </p14:cNvPr>
              <p14:cNvContentPartPr/>
              <p14:nvPr/>
            </p14:nvContentPartPr>
            <p14:xfrm>
              <a:off x="7036488" y="3118566"/>
              <a:ext cx="360" cy="360"/>
            </p14:xfrm>
          </p:contentPart>
        </mc:Choice>
        <mc:Fallback xmlns="">
          <p:pic>
            <p:nvPicPr>
              <p:cNvPr id="14" name="Ink 13">
                <a:extLst>
                  <a:ext uri="{FF2B5EF4-FFF2-40B4-BE49-F238E27FC236}">
                    <a16:creationId xmlns:a16="http://schemas.microsoft.com/office/drawing/2014/main" id="{024BA587-64D6-B3AA-D896-39334560EDF0}"/>
                  </a:ext>
                </a:extLst>
              </p:cNvPr>
              <p:cNvPicPr/>
              <p:nvPr/>
            </p:nvPicPr>
            <p:blipFill>
              <a:blip r:embed="rId4"/>
              <a:stretch>
                <a:fillRect/>
              </a:stretch>
            </p:blipFill>
            <p:spPr>
              <a:xfrm>
                <a:off x="6973488" y="3055566"/>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5" name="Ink 14">
                <a:extLst>
                  <a:ext uri="{FF2B5EF4-FFF2-40B4-BE49-F238E27FC236}">
                    <a16:creationId xmlns:a16="http://schemas.microsoft.com/office/drawing/2014/main" id="{BFA0C116-4DF7-6160-BF2E-DFCCCC430EEC}"/>
                  </a:ext>
                </a:extLst>
              </p14:cNvPr>
              <p14:cNvContentPartPr/>
              <p14:nvPr/>
            </p14:nvContentPartPr>
            <p14:xfrm>
              <a:off x="8120448" y="4232766"/>
              <a:ext cx="360" cy="360"/>
            </p14:xfrm>
          </p:contentPart>
        </mc:Choice>
        <mc:Fallback xmlns="">
          <p:pic>
            <p:nvPicPr>
              <p:cNvPr id="15" name="Ink 14">
                <a:extLst>
                  <a:ext uri="{FF2B5EF4-FFF2-40B4-BE49-F238E27FC236}">
                    <a16:creationId xmlns:a16="http://schemas.microsoft.com/office/drawing/2014/main" id="{BFA0C116-4DF7-6160-BF2E-DFCCCC430EEC}"/>
                  </a:ext>
                </a:extLst>
              </p:cNvPr>
              <p:cNvPicPr/>
              <p:nvPr/>
            </p:nvPicPr>
            <p:blipFill>
              <a:blip r:embed="rId4"/>
              <a:stretch>
                <a:fillRect/>
              </a:stretch>
            </p:blipFill>
            <p:spPr>
              <a:xfrm>
                <a:off x="8057448" y="4170126"/>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6" name="Ink 15">
                <a:extLst>
                  <a:ext uri="{FF2B5EF4-FFF2-40B4-BE49-F238E27FC236}">
                    <a16:creationId xmlns:a16="http://schemas.microsoft.com/office/drawing/2014/main" id="{B1C37715-0B22-7840-AC90-FEC9337A7849}"/>
                  </a:ext>
                </a:extLst>
              </p14:cNvPr>
              <p14:cNvContentPartPr/>
              <p14:nvPr/>
            </p14:nvContentPartPr>
            <p14:xfrm>
              <a:off x="8774208" y="1943886"/>
              <a:ext cx="360" cy="360"/>
            </p14:xfrm>
          </p:contentPart>
        </mc:Choice>
        <mc:Fallback xmlns="">
          <p:pic>
            <p:nvPicPr>
              <p:cNvPr id="16" name="Ink 15">
                <a:extLst>
                  <a:ext uri="{FF2B5EF4-FFF2-40B4-BE49-F238E27FC236}">
                    <a16:creationId xmlns:a16="http://schemas.microsoft.com/office/drawing/2014/main" id="{B1C37715-0B22-7840-AC90-FEC9337A7849}"/>
                  </a:ext>
                </a:extLst>
              </p:cNvPr>
              <p:cNvPicPr/>
              <p:nvPr/>
            </p:nvPicPr>
            <p:blipFill>
              <a:blip r:embed="rId4"/>
              <a:stretch>
                <a:fillRect/>
              </a:stretch>
            </p:blipFill>
            <p:spPr>
              <a:xfrm>
                <a:off x="8711568" y="1880886"/>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Ink 16">
                <a:extLst>
                  <a:ext uri="{FF2B5EF4-FFF2-40B4-BE49-F238E27FC236}">
                    <a16:creationId xmlns:a16="http://schemas.microsoft.com/office/drawing/2014/main" id="{9E9471DC-473D-16FA-7930-2A8F1496A691}"/>
                  </a:ext>
                </a:extLst>
              </p14:cNvPr>
              <p14:cNvContentPartPr/>
              <p14:nvPr/>
            </p14:nvContentPartPr>
            <p14:xfrm>
              <a:off x="9900648" y="2815806"/>
              <a:ext cx="360" cy="360"/>
            </p14:xfrm>
          </p:contentPart>
        </mc:Choice>
        <mc:Fallback xmlns="">
          <p:pic>
            <p:nvPicPr>
              <p:cNvPr id="17" name="Ink 16">
                <a:extLst>
                  <a:ext uri="{FF2B5EF4-FFF2-40B4-BE49-F238E27FC236}">
                    <a16:creationId xmlns:a16="http://schemas.microsoft.com/office/drawing/2014/main" id="{9E9471DC-473D-16FA-7930-2A8F1496A691}"/>
                  </a:ext>
                </a:extLst>
              </p:cNvPr>
              <p:cNvPicPr/>
              <p:nvPr/>
            </p:nvPicPr>
            <p:blipFill>
              <a:blip r:embed="rId4"/>
              <a:stretch>
                <a:fillRect/>
              </a:stretch>
            </p:blipFill>
            <p:spPr>
              <a:xfrm>
                <a:off x="9838008" y="2752806"/>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8" name="Ink 17">
                <a:extLst>
                  <a:ext uri="{FF2B5EF4-FFF2-40B4-BE49-F238E27FC236}">
                    <a16:creationId xmlns:a16="http://schemas.microsoft.com/office/drawing/2014/main" id="{2E6A2599-D072-B87D-1DD2-275162FF96B0}"/>
                  </a:ext>
                </a:extLst>
              </p14:cNvPr>
              <p14:cNvContentPartPr/>
              <p14:nvPr/>
            </p14:nvContentPartPr>
            <p14:xfrm>
              <a:off x="10149048" y="2670366"/>
              <a:ext cx="360" cy="360"/>
            </p14:xfrm>
          </p:contentPart>
        </mc:Choice>
        <mc:Fallback xmlns="">
          <p:pic>
            <p:nvPicPr>
              <p:cNvPr id="18" name="Ink 17">
                <a:extLst>
                  <a:ext uri="{FF2B5EF4-FFF2-40B4-BE49-F238E27FC236}">
                    <a16:creationId xmlns:a16="http://schemas.microsoft.com/office/drawing/2014/main" id="{2E6A2599-D072-B87D-1DD2-275162FF96B0}"/>
                  </a:ext>
                </a:extLst>
              </p:cNvPr>
              <p:cNvPicPr/>
              <p:nvPr/>
            </p:nvPicPr>
            <p:blipFill>
              <a:blip r:embed="rId4"/>
              <a:stretch>
                <a:fillRect/>
              </a:stretch>
            </p:blipFill>
            <p:spPr>
              <a:xfrm>
                <a:off x="10086048" y="2607726"/>
                <a:ext cx="126000" cy="126000"/>
              </a:xfrm>
              <a:prstGeom prst="rect">
                <a:avLst/>
              </a:prstGeom>
            </p:spPr>
          </p:pic>
        </mc:Fallback>
      </mc:AlternateContent>
    </p:spTree>
    <p:extLst>
      <p:ext uri="{BB962C8B-B14F-4D97-AF65-F5344CB8AC3E}">
        <p14:creationId xmlns:p14="http://schemas.microsoft.com/office/powerpoint/2010/main" val="269126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0A433-5A01-41CE-9617-A932B177CE0D}"/>
              </a:ext>
            </a:extLst>
          </p:cNvPr>
          <p:cNvSpPr>
            <a:spLocks noGrp="1"/>
          </p:cNvSpPr>
          <p:nvPr>
            <p:ph type="title"/>
          </p:nvPr>
        </p:nvSpPr>
        <p:spPr/>
        <p:txBody>
          <a:bodyPr/>
          <a:lstStyle/>
          <a:p>
            <a:pPr algn="ctr"/>
            <a:r>
              <a:rPr lang="en-US" dirty="0"/>
              <a:t>Fun Data….we like numbers </a:t>
            </a:r>
          </a:p>
        </p:txBody>
      </p:sp>
      <p:sp>
        <p:nvSpPr>
          <p:cNvPr id="3" name="Content Placeholder 2">
            <a:extLst>
              <a:ext uri="{FF2B5EF4-FFF2-40B4-BE49-F238E27FC236}">
                <a16:creationId xmlns:a16="http://schemas.microsoft.com/office/drawing/2014/main" id="{3A449ABB-447B-D3CA-8A64-653AC3526595}"/>
              </a:ext>
            </a:extLst>
          </p:cNvPr>
          <p:cNvSpPr>
            <a:spLocks noGrp="1"/>
          </p:cNvSpPr>
          <p:nvPr>
            <p:ph idx="1"/>
          </p:nvPr>
        </p:nvSpPr>
        <p:spPr>
          <a:xfrm>
            <a:off x="838200" y="1825625"/>
            <a:ext cx="10515600" cy="4340044"/>
          </a:xfrm>
        </p:spPr>
        <p:txBody>
          <a:bodyPr/>
          <a:lstStyle/>
          <a:p>
            <a:r>
              <a:rPr lang="en-US" dirty="0"/>
              <a:t> 8,260,163 items/316,213 containers for FY25</a:t>
            </a:r>
          </a:p>
          <a:p>
            <a:r>
              <a:rPr lang="en-US" dirty="0"/>
              <a:t>Avg. of 28,530 miles per week-1.4M total</a:t>
            </a:r>
          </a:p>
          <a:p>
            <a:r>
              <a:rPr lang="en-US" dirty="0"/>
              <a:t>Avg. of 2,348 stops per week-122K+ total</a:t>
            </a:r>
          </a:p>
          <a:p>
            <a:r>
              <a:rPr lang="en-US" dirty="0"/>
              <a:t>27,000 square miles.</a:t>
            </a:r>
          </a:p>
          <a:p>
            <a:r>
              <a:rPr lang="en-US" dirty="0"/>
              <a:t>29 delivery routes + 8(outsourced) - CTS</a:t>
            </a:r>
          </a:p>
          <a:p>
            <a:r>
              <a:rPr lang="en-US" dirty="0"/>
              <a:t>Serve nearly 1300 private, public, school, and university library members which have a total of more than 4000 library facilities</a:t>
            </a:r>
          </a:p>
          <a:p>
            <a:endParaRPr lang="en-US" dirty="0"/>
          </a:p>
          <a:p>
            <a:endParaRPr lang="en-US" dirty="0"/>
          </a:p>
        </p:txBody>
      </p:sp>
      <p:graphicFrame>
        <p:nvGraphicFramePr>
          <p:cNvPr id="4" name="Table 3">
            <a:extLst>
              <a:ext uri="{FF2B5EF4-FFF2-40B4-BE49-F238E27FC236}">
                <a16:creationId xmlns:a16="http://schemas.microsoft.com/office/drawing/2014/main" id="{F6276502-16E3-8CD3-EBC2-359D355FCD23}"/>
              </a:ext>
            </a:extLst>
          </p:cNvPr>
          <p:cNvGraphicFramePr>
            <a:graphicFrameLocks noGrp="1"/>
          </p:cNvGraphicFramePr>
          <p:nvPr>
            <p:extLst>
              <p:ext uri="{D42A27DB-BD31-4B8C-83A1-F6EECF244321}">
                <p14:modId xmlns:p14="http://schemas.microsoft.com/office/powerpoint/2010/main" val="1576553931"/>
              </p:ext>
            </p:extLst>
          </p:nvPr>
        </p:nvGraphicFramePr>
        <p:xfrm>
          <a:off x="9128225" y="1873568"/>
          <a:ext cx="2597866" cy="1828800"/>
        </p:xfrm>
        <a:graphic>
          <a:graphicData uri="http://schemas.openxmlformats.org/drawingml/2006/table">
            <a:tbl>
              <a:tblPr/>
              <a:tblGrid>
                <a:gridCol w="1298933">
                  <a:extLst>
                    <a:ext uri="{9D8B030D-6E8A-4147-A177-3AD203B41FA5}">
                      <a16:colId xmlns:a16="http://schemas.microsoft.com/office/drawing/2014/main" val="2330368755"/>
                    </a:ext>
                  </a:extLst>
                </a:gridCol>
                <a:gridCol w="1298933">
                  <a:extLst>
                    <a:ext uri="{9D8B030D-6E8A-4147-A177-3AD203B41FA5}">
                      <a16:colId xmlns:a16="http://schemas.microsoft.com/office/drawing/2014/main" val="2848630941"/>
                    </a:ext>
                  </a:extLst>
                </a:gridCol>
              </a:tblGrid>
              <a:tr h="351801">
                <a:tc>
                  <a:txBody>
                    <a:bodyPr/>
                    <a:lstStyle/>
                    <a:p>
                      <a:pPr algn="l">
                        <a:buNone/>
                      </a:pPr>
                      <a:r>
                        <a:rPr lang="en-US">
                          <a:effectLst/>
                        </a:rPr>
                        <a:t>Type</a:t>
                      </a:r>
                    </a:p>
                  </a:txBody>
                  <a:tcPr anchor="ctr">
                    <a:lnL w="7620" cap="flat" cmpd="sng" algn="ctr">
                      <a:solidFill>
                        <a:srgbClr val="103168"/>
                      </a:solidFill>
                      <a:prstDash val="solid"/>
                      <a:round/>
                      <a:headEnd type="none" w="med" len="med"/>
                      <a:tailEnd type="none" w="med" len="med"/>
                    </a:lnL>
                    <a:lnR w="7620" cap="flat" cmpd="sng" algn="ctr">
                      <a:solidFill>
                        <a:srgbClr val="103168"/>
                      </a:solidFill>
                      <a:prstDash val="solid"/>
                      <a:round/>
                      <a:headEnd type="none" w="med" len="med"/>
                      <a:tailEnd type="none" w="med" len="med"/>
                    </a:lnR>
                    <a:lnT w="7620" cap="flat" cmpd="sng" algn="ctr">
                      <a:solidFill>
                        <a:srgbClr val="103168"/>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tc>
                  <a:txBody>
                    <a:bodyPr/>
                    <a:lstStyle/>
                    <a:p>
                      <a:pPr algn="l">
                        <a:buNone/>
                      </a:pPr>
                      <a:r>
                        <a:rPr lang="en-US">
                          <a:effectLst/>
                        </a:rPr>
                        <a:t>Count</a:t>
                      </a:r>
                    </a:p>
                  </a:txBody>
                  <a:tcPr anchor="ctr">
                    <a:lnL w="7620" cap="flat" cmpd="sng" algn="ctr">
                      <a:solidFill>
                        <a:srgbClr val="103168"/>
                      </a:solidFill>
                      <a:prstDash val="solid"/>
                      <a:round/>
                      <a:headEnd type="none" w="med" len="med"/>
                      <a:tailEnd type="none" w="med" len="med"/>
                    </a:lnL>
                    <a:lnR w="7620" cap="flat" cmpd="sng" algn="ctr">
                      <a:solidFill>
                        <a:srgbClr val="103168"/>
                      </a:solidFill>
                      <a:prstDash val="solid"/>
                      <a:round/>
                      <a:headEnd type="none" w="med" len="med"/>
                      <a:tailEnd type="none" w="med" len="med"/>
                    </a:lnR>
                    <a:lnT w="7620" cap="flat" cmpd="sng" algn="ctr">
                      <a:solidFill>
                        <a:srgbClr val="103168"/>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extLst>
                  <a:ext uri="{0D108BD9-81ED-4DB2-BD59-A6C34878D82A}">
                    <a16:rowId xmlns:a16="http://schemas.microsoft.com/office/drawing/2014/main" val="3838181891"/>
                  </a:ext>
                </a:extLst>
              </a:tr>
              <a:tr h="351801">
                <a:tc>
                  <a:txBody>
                    <a:bodyPr/>
                    <a:lstStyle/>
                    <a:p>
                      <a:pPr>
                        <a:buNone/>
                      </a:pPr>
                      <a:r>
                        <a:rPr lang="en-US" dirty="0">
                          <a:effectLst/>
                        </a:rPr>
                        <a:t>Academic</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tc>
                  <a:txBody>
                    <a:bodyPr/>
                    <a:lstStyle/>
                    <a:p>
                      <a:pPr>
                        <a:buNone/>
                      </a:pPr>
                      <a:r>
                        <a:rPr lang="en-US">
                          <a:effectLst/>
                        </a:rPr>
                        <a:t>110</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extLst>
                  <a:ext uri="{0D108BD9-81ED-4DB2-BD59-A6C34878D82A}">
                    <a16:rowId xmlns:a16="http://schemas.microsoft.com/office/drawing/2014/main" val="1834180856"/>
                  </a:ext>
                </a:extLst>
              </a:tr>
              <a:tr h="351801">
                <a:tc>
                  <a:txBody>
                    <a:bodyPr/>
                    <a:lstStyle/>
                    <a:p>
                      <a:pPr>
                        <a:buNone/>
                      </a:pPr>
                      <a:r>
                        <a:rPr lang="en-US" dirty="0">
                          <a:effectLst/>
                        </a:rPr>
                        <a:t>Public</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tc>
                  <a:txBody>
                    <a:bodyPr/>
                    <a:lstStyle/>
                    <a:p>
                      <a:pPr>
                        <a:buNone/>
                      </a:pPr>
                      <a:r>
                        <a:rPr lang="en-US">
                          <a:effectLst/>
                        </a:rPr>
                        <a:t>413</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extLst>
                  <a:ext uri="{0D108BD9-81ED-4DB2-BD59-A6C34878D82A}">
                    <a16:rowId xmlns:a16="http://schemas.microsoft.com/office/drawing/2014/main" val="4101909311"/>
                  </a:ext>
                </a:extLst>
              </a:tr>
              <a:tr h="351801">
                <a:tc>
                  <a:txBody>
                    <a:bodyPr/>
                    <a:lstStyle/>
                    <a:p>
                      <a:pPr>
                        <a:buNone/>
                      </a:pPr>
                      <a:r>
                        <a:rPr lang="en-US">
                          <a:effectLst/>
                        </a:rPr>
                        <a:t>School</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tc>
                  <a:txBody>
                    <a:bodyPr/>
                    <a:lstStyle/>
                    <a:p>
                      <a:pPr>
                        <a:buNone/>
                      </a:pPr>
                      <a:r>
                        <a:rPr lang="en-US">
                          <a:effectLst/>
                        </a:rPr>
                        <a:t>555</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extLst>
                  <a:ext uri="{0D108BD9-81ED-4DB2-BD59-A6C34878D82A}">
                    <a16:rowId xmlns:a16="http://schemas.microsoft.com/office/drawing/2014/main" val="1046831933"/>
                  </a:ext>
                </a:extLst>
              </a:tr>
              <a:tr h="351801">
                <a:tc>
                  <a:txBody>
                    <a:bodyPr/>
                    <a:lstStyle/>
                    <a:p>
                      <a:pPr>
                        <a:buNone/>
                      </a:pPr>
                      <a:r>
                        <a:rPr lang="en-US">
                          <a:effectLst/>
                        </a:rPr>
                        <a:t>Special</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tc>
                  <a:txBody>
                    <a:bodyPr/>
                    <a:lstStyle/>
                    <a:p>
                      <a:pPr>
                        <a:buNone/>
                      </a:pPr>
                      <a:r>
                        <a:rPr lang="en-US" dirty="0">
                          <a:effectLst/>
                        </a:rPr>
                        <a:t>132</a:t>
                      </a:r>
                    </a:p>
                  </a:txBody>
                  <a:tcPr anchor="ctr">
                    <a:lnL w="7620" cap="flat" cmpd="sng" algn="ctr">
                      <a:solidFill>
                        <a:srgbClr val="CCCAC1"/>
                      </a:solidFill>
                      <a:prstDash val="solid"/>
                      <a:round/>
                      <a:headEnd type="none" w="med" len="med"/>
                      <a:tailEnd type="none" w="med" len="med"/>
                    </a:lnL>
                    <a:lnR w="7620" cap="flat" cmpd="sng" algn="ctr">
                      <a:solidFill>
                        <a:srgbClr val="CCCAC1"/>
                      </a:solidFill>
                      <a:prstDash val="solid"/>
                      <a:round/>
                      <a:headEnd type="none" w="med" len="med"/>
                      <a:tailEnd type="none" w="med" len="med"/>
                    </a:lnR>
                    <a:lnT w="7620" cap="flat" cmpd="sng" algn="ctr">
                      <a:solidFill>
                        <a:srgbClr val="CCCAC1"/>
                      </a:solidFill>
                      <a:prstDash val="solid"/>
                      <a:round/>
                      <a:headEnd type="none" w="med" len="med"/>
                      <a:tailEnd type="none" w="med" len="med"/>
                    </a:lnT>
                    <a:lnB w="7620" cap="flat" cmpd="sng" algn="ctr">
                      <a:solidFill>
                        <a:srgbClr val="CCCAC1"/>
                      </a:solidFill>
                      <a:prstDash val="solid"/>
                      <a:round/>
                      <a:headEnd type="none" w="med" len="med"/>
                      <a:tailEnd type="none" w="med" len="med"/>
                    </a:lnB>
                    <a:solidFill>
                      <a:srgbClr val="FFFFFF"/>
                    </a:solidFill>
                  </a:tcPr>
                </a:tc>
                <a:extLst>
                  <a:ext uri="{0D108BD9-81ED-4DB2-BD59-A6C34878D82A}">
                    <a16:rowId xmlns:a16="http://schemas.microsoft.com/office/drawing/2014/main" val="1821403943"/>
                  </a:ext>
                </a:extLst>
              </a:tr>
            </a:tbl>
          </a:graphicData>
        </a:graphic>
      </p:graphicFrame>
    </p:spTree>
    <p:extLst>
      <p:ext uri="{BB962C8B-B14F-4D97-AF65-F5344CB8AC3E}">
        <p14:creationId xmlns:p14="http://schemas.microsoft.com/office/powerpoint/2010/main" val="759548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2FEFC-810A-7995-E926-9A29DD993621}"/>
              </a:ext>
            </a:extLst>
          </p:cNvPr>
          <p:cNvSpPr>
            <a:spLocks noGrp="1"/>
          </p:cNvSpPr>
          <p:nvPr>
            <p:ph type="title"/>
          </p:nvPr>
        </p:nvSpPr>
        <p:spPr/>
        <p:txBody>
          <a:bodyPr/>
          <a:lstStyle/>
          <a:p>
            <a:pPr algn="ctr"/>
            <a:r>
              <a:rPr lang="en-US" dirty="0"/>
              <a:t>Your Delivery Hub- XEP</a:t>
            </a:r>
            <a:br>
              <a:rPr lang="en-US" dirty="0"/>
            </a:br>
            <a:r>
              <a:rPr lang="en-US" dirty="0"/>
              <a:t>(</a:t>
            </a:r>
            <a:r>
              <a:rPr lang="en-US" sz="2800" i="1" dirty="0"/>
              <a:t>Like I said, we like numbers)</a:t>
            </a:r>
          </a:p>
        </p:txBody>
      </p:sp>
      <p:sp>
        <p:nvSpPr>
          <p:cNvPr id="3" name="Content Placeholder 2">
            <a:extLst>
              <a:ext uri="{FF2B5EF4-FFF2-40B4-BE49-F238E27FC236}">
                <a16:creationId xmlns:a16="http://schemas.microsoft.com/office/drawing/2014/main" id="{6B821DCE-0552-B203-CA8D-34929400C09B}"/>
              </a:ext>
            </a:extLst>
          </p:cNvPr>
          <p:cNvSpPr>
            <a:spLocks noGrp="1"/>
          </p:cNvSpPr>
          <p:nvPr>
            <p:ph idx="1"/>
          </p:nvPr>
        </p:nvSpPr>
        <p:spPr>
          <a:xfrm>
            <a:off x="838200" y="1825625"/>
            <a:ext cx="10515600" cy="4599398"/>
          </a:xfrm>
        </p:spPr>
        <p:txBody>
          <a:bodyPr>
            <a:normAutofit/>
          </a:bodyPr>
          <a:lstStyle/>
          <a:p>
            <a:r>
              <a:rPr lang="en-US" dirty="0"/>
              <a:t>11 RAILS delivery staff </a:t>
            </a:r>
          </a:p>
          <a:p>
            <a:r>
              <a:rPr lang="en-US" dirty="0"/>
              <a:t>Processed in FY25- 946,038 items &amp; 35,438 bins</a:t>
            </a:r>
          </a:p>
          <a:p>
            <a:r>
              <a:rPr lang="en-US" dirty="0"/>
              <a:t>33 separate routes all together </a:t>
            </a:r>
          </a:p>
          <a:p>
            <a:pPr lvl="1"/>
            <a:r>
              <a:rPr lang="en-US" dirty="0"/>
              <a:t>(6) M-F (1) T, W, &amp; Th</a:t>
            </a:r>
          </a:p>
          <a:p>
            <a:r>
              <a:rPr lang="en-US" dirty="0"/>
              <a:t>Avg. 14 stops per route</a:t>
            </a:r>
          </a:p>
          <a:p>
            <a:r>
              <a:rPr lang="en-US" dirty="0"/>
              <a:t>Avg. of 4.82 driving hours</a:t>
            </a:r>
          </a:p>
          <a:p>
            <a:r>
              <a:rPr lang="en-US" dirty="0"/>
              <a:t>Avg 238.39 miles per day/Total of 7867p/w = 409k+ total</a:t>
            </a:r>
          </a:p>
          <a:p>
            <a:pPr lvl="1"/>
            <a:r>
              <a:rPr lang="en-US" dirty="0"/>
              <a:t>Longest: 1563 mi. p/w</a:t>
            </a:r>
          </a:p>
          <a:p>
            <a:pPr lvl="1"/>
            <a:r>
              <a:rPr lang="en-US" dirty="0"/>
              <a:t>Shortest: 784 mi. p/w</a:t>
            </a:r>
          </a:p>
          <a:p>
            <a:pPr marL="457200" lvl="1" indent="0">
              <a:buNone/>
            </a:pPr>
            <a:endParaRPr lang="en-US" dirty="0"/>
          </a:p>
        </p:txBody>
      </p:sp>
    </p:spTree>
    <p:extLst>
      <p:ext uri="{BB962C8B-B14F-4D97-AF65-F5344CB8AC3E}">
        <p14:creationId xmlns:p14="http://schemas.microsoft.com/office/powerpoint/2010/main" val="198286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7B029-C49E-1C8D-3B6B-43DBA5231066}"/>
              </a:ext>
            </a:extLst>
          </p:cNvPr>
          <p:cNvSpPr>
            <a:spLocks noGrp="1"/>
          </p:cNvSpPr>
          <p:nvPr>
            <p:ph type="title"/>
          </p:nvPr>
        </p:nvSpPr>
        <p:spPr/>
        <p:txBody>
          <a:bodyPr/>
          <a:lstStyle/>
          <a:p>
            <a:pPr algn="ctr"/>
            <a:r>
              <a:rPr lang="en-US" dirty="0"/>
              <a:t>RSA vs RAILS- What’s the difference? </a:t>
            </a:r>
          </a:p>
        </p:txBody>
      </p:sp>
      <p:sp>
        <p:nvSpPr>
          <p:cNvPr id="3" name="Content Placeholder 2">
            <a:extLst>
              <a:ext uri="{FF2B5EF4-FFF2-40B4-BE49-F238E27FC236}">
                <a16:creationId xmlns:a16="http://schemas.microsoft.com/office/drawing/2014/main" id="{B66EA4A4-390D-DA9D-5B0B-46A247D920AE}"/>
              </a:ext>
            </a:extLst>
          </p:cNvPr>
          <p:cNvSpPr>
            <a:spLocks noGrp="1"/>
          </p:cNvSpPr>
          <p:nvPr>
            <p:ph idx="1"/>
          </p:nvPr>
        </p:nvSpPr>
        <p:spPr>
          <a:xfrm>
            <a:off x="783771" y="2011680"/>
            <a:ext cx="10570029" cy="3347398"/>
          </a:xfrm>
        </p:spPr>
        <p:txBody>
          <a:bodyPr>
            <a:normAutofit fontScale="92500" lnSpcReduction="20000"/>
          </a:bodyPr>
          <a:lstStyle/>
          <a:p>
            <a:r>
              <a:rPr lang="en-US" dirty="0"/>
              <a:t>See your handouts </a:t>
            </a:r>
          </a:p>
          <a:p>
            <a:r>
              <a:rPr lang="en-US" dirty="0"/>
              <a:t>RSA does </a:t>
            </a:r>
            <a:r>
              <a:rPr lang="en-US" b="1" u="sng" dirty="0"/>
              <a:t>NOT</a:t>
            </a:r>
            <a:r>
              <a:rPr lang="en-US" dirty="0"/>
              <a:t> manage/facilitate delivery</a:t>
            </a:r>
          </a:p>
          <a:p>
            <a:r>
              <a:rPr lang="en-US" b="1" u="sng" dirty="0"/>
              <a:t>RAILS</a:t>
            </a:r>
            <a:r>
              <a:rPr lang="en-US" dirty="0"/>
              <a:t> provides intra-library delivery. </a:t>
            </a:r>
          </a:p>
          <a:p>
            <a:r>
              <a:rPr lang="en-US" dirty="0"/>
              <a:t>95% of items moving between RSA members are from other RSA member libraries. </a:t>
            </a:r>
          </a:p>
          <a:p>
            <a:r>
              <a:rPr lang="en-US" dirty="0"/>
              <a:t>All RSA members must be RAILS members. Many RAILS members are not RSA members. </a:t>
            </a:r>
          </a:p>
          <a:p>
            <a:r>
              <a:rPr lang="en-US" dirty="0"/>
              <a:t>Without RSA’s membership/Benefits of RSA</a:t>
            </a:r>
          </a:p>
          <a:p>
            <a:pPr lvl="1"/>
            <a:r>
              <a:rPr lang="en-US" dirty="0"/>
              <a:t>Holds/ILL, Cataloging, Data</a:t>
            </a:r>
          </a:p>
        </p:txBody>
      </p:sp>
    </p:spTree>
    <p:extLst>
      <p:ext uri="{BB962C8B-B14F-4D97-AF65-F5344CB8AC3E}">
        <p14:creationId xmlns:p14="http://schemas.microsoft.com/office/powerpoint/2010/main" val="1647165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F6F54E1-3F45-DAF2-731A-C5EB47143B5A}"/>
              </a:ext>
            </a:extLst>
          </p:cNvPr>
          <p:cNvPicPr>
            <a:picLocks noGrp="1" noChangeAspect="1"/>
          </p:cNvPicPr>
          <p:nvPr>
            <p:ph idx="1"/>
          </p:nvPr>
        </p:nvPicPr>
        <p:blipFill>
          <a:blip r:embed="rId2"/>
          <a:stretch>
            <a:fillRect/>
          </a:stretch>
        </p:blipFill>
        <p:spPr>
          <a:xfrm>
            <a:off x="667217" y="149588"/>
            <a:ext cx="10757760" cy="5193121"/>
          </a:xfrm>
          <a:prstGeom prst="rect">
            <a:avLst/>
          </a:prstGeom>
        </p:spPr>
      </p:pic>
    </p:spTree>
    <p:extLst>
      <p:ext uri="{BB962C8B-B14F-4D97-AF65-F5344CB8AC3E}">
        <p14:creationId xmlns:p14="http://schemas.microsoft.com/office/powerpoint/2010/main" val="2563650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22312-69A3-587C-F2AD-C7A0718AA3A2}"/>
              </a:ext>
            </a:extLst>
          </p:cNvPr>
          <p:cNvSpPr>
            <a:spLocks noGrp="1"/>
          </p:cNvSpPr>
          <p:nvPr>
            <p:ph type="title"/>
          </p:nvPr>
        </p:nvSpPr>
        <p:spPr/>
        <p:txBody>
          <a:bodyPr/>
          <a:lstStyle/>
          <a:p>
            <a:pPr algn="ctr"/>
            <a:r>
              <a:rPr lang="en-US" dirty="0"/>
              <a:t>Check Out Our Website </a:t>
            </a:r>
          </a:p>
        </p:txBody>
      </p:sp>
      <p:sp>
        <p:nvSpPr>
          <p:cNvPr id="3" name="Content Placeholder 2">
            <a:extLst>
              <a:ext uri="{FF2B5EF4-FFF2-40B4-BE49-F238E27FC236}">
                <a16:creationId xmlns:a16="http://schemas.microsoft.com/office/drawing/2014/main" id="{BF753863-B76D-3CB7-1341-23D8A313C3B4}"/>
              </a:ext>
            </a:extLst>
          </p:cNvPr>
          <p:cNvSpPr>
            <a:spLocks noGrp="1"/>
          </p:cNvSpPr>
          <p:nvPr>
            <p:ph idx="1"/>
          </p:nvPr>
        </p:nvSpPr>
        <p:spPr/>
        <p:txBody>
          <a:bodyPr>
            <a:normAutofit fontScale="70000" lnSpcReduction="20000"/>
          </a:bodyPr>
          <a:lstStyle/>
          <a:p>
            <a:r>
              <a:rPr lang="en-US" dirty="0"/>
              <a:t>Take time to explore the whole website</a:t>
            </a:r>
          </a:p>
          <a:p>
            <a:r>
              <a:rPr lang="en-US" dirty="0"/>
              <a:t>Delivery Count </a:t>
            </a:r>
          </a:p>
          <a:p>
            <a:r>
              <a:rPr lang="en-US" dirty="0"/>
              <a:t>Email List </a:t>
            </a:r>
          </a:p>
          <a:p>
            <a:r>
              <a:rPr lang="en-US" dirty="0"/>
              <a:t>Training Videos </a:t>
            </a:r>
          </a:p>
          <a:p>
            <a:r>
              <a:rPr lang="en-US" dirty="0"/>
              <a:t>Best Practices </a:t>
            </a:r>
          </a:p>
          <a:p>
            <a:r>
              <a:rPr lang="en-US" dirty="0"/>
              <a:t>What We Deliver </a:t>
            </a:r>
          </a:p>
          <a:p>
            <a:r>
              <a:rPr lang="en-US" dirty="0"/>
              <a:t>Delivery Frequency Table </a:t>
            </a:r>
          </a:p>
          <a:p>
            <a:r>
              <a:rPr lang="en-US" dirty="0"/>
              <a:t>Delivery Types </a:t>
            </a:r>
          </a:p>
          <a:p>
            <a:r>
              <a:rPr lang="en-US" dirty="0"/>
              <a:t>Labeling Instructions</a:t>
            </a:r>
          </a:p>
          <a:p>
            <a:r>
              <a:rPr lang="en-US" dirty="0"/>
              <a:t>L2, Delivery Labels, ILDS, Help Desk </a:t>
            </a:r>
          </a:p>
        </p:txBody>
      </p:sp>
    </p:spTree>
    <p:extLst>
      <p:ext uri="{BB962C8B-B14F-4D97-AF65-F5344CB8AC3E}">
        <p14:creationId xmlns:p14="http://schemas.microsoft.com/office/powerpoint/2010/main" val="63303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F5BAD-0F76-21F7-A62C-C396130F822B}"/>
              </a:ext>
            </a:extLst>
          </p:cNvPr>
          <p:cNvSpPr>
            <a:spLocks noGrp="1"/>
          </p:cNvSpPr>
          <p:nvPr>
            <p:ph type="title"/>
          </p:nvPr>
        </p:nvSpPr>
        <p:spPr/>
        <p:txBody>
          <a:bodyPr>
            <a:normAutofit/>
          </a:bodyPr>
          <a:lstStyle/>
          <a:p>
            <a:pPr algn="ctr"/>
            <a:r>
              <a:rPr lang="en-US" dirty="0"/>
              <a:t>Label Types and Helpful Tips </a:t>
            </a:r>
            <a:br>
              <a:rPr lang="en-US" dirty="0"/>
            </a:br>
            <a:endParaRPr lang="en-US" dirty="0"/>
          </a:p>
        </p:txBody>
      </p:sp>
      <p:sp>
        <p:nvSpPr>
          <p:cNvPr id="3" name="Content Placeholder 2">
            <a:extLst>
              <a:ext uri="{FF2B5EF4-FFF2-40B4-BE49-F238E27FC236}">
                <a16:creationId xmlns:a16="http://schemas.microsoft.com/office/drawing/2014/main" id="{B301446F-EFBE-802E-AAA1-33B21BCD8ED1}"/>
              </a:ext>
            </a:extLst>
          </p:cNvPr>
          <p:cNvSpPr>
            <a:spLocks noGrp="1"/>
          </p:cNvSpPr>
          <p:nvPr>
            <p:ph idx="1"/>
          </p:nvPr>
        </p:nvSpPr>
        <p:spPr>
          <a:xfrm>
            <a:off x="981891" y="1858282"/>
            <a:ext cx="10515600" cy="3533453"/>
          </a:xfrm>
        </p:spPr>
        <p:txBody>
          <a:bodyPr>
            <a:normAutofit fontScale="92500" lnSpcReduction="10000"/>
          </a:bodyPr>
          <a:lstStyle/>
          <a:p>
            <a:r>
              <a:rPr lang="en-US" dirty="0"/>
              <a:t>See your handouts </a:t>
            </a:r>
          </a:p>
          <a:p>
            <a:pPr lvl="1"/>
            <a:r>
              <a:rPr lang="en-US" dirty="0"/>
              <a:t>RAILS, ILDS, FMI, and ILS generated label types</a:t>
            </a:r>
          </a:p>
          <a:p>
            <a:r>
              <a:rPr lang="en-US" dirty="0"/>
              <a:t>Write </a:t>
            </a:r>
            <a:r>
              <a:rPr lang="en-US" b="1" dirty="0"/>
              <a:t>BIG</a:t>
            </a:r>
            <a:r>
              <a:rPr lang="en-US" dirty="0"/>
              <a:t> and </a:t>
            </a:r>
            <a:r>
              <a:rPr lang="en-US" b="1" dirty="0"/>
              <a:t>BOLD</a:t>
            </a:r>
          </a:p>
          <a:p>
            <a:r>
              <a:rPr lang="en-US" dirty="0"/>
              <a:t>Write Clearly</a:t>
            </a:r>
          </a:p>
          <a:p>
            <a:r>
              <a:rPr lang="en-US" dirty="0"/>
              <a:t>No rule saying you can’t take up both TO field lines</a:t>
            </a:r>
          </a:p>
          <a:p>
            <a:r>
              <a:rPr lang="en-US" dirty="0"/>
              <a:t>Include Branch or CDP info on FOR line </a:t>
            </a:r>
          </a:p>
          <a:p>
            <a:r>
              <a:rPr lang="en-US" dirty="0"/>
              <a:t>NO Patron Info</a:t>
            </a:r>
          </a:p>
          <a:p>
            <a:r>
              <a:rPr lang="en-US" dirty="0"/>
              <a:t>Transit/Hold Slips- not required by RAILS or RSA for delivery   </a:t>
            </a:r>
          </a:p>
        </p:txBody>
      </p:sp>
    </p:spTree>
    <p:extLst>
      <p:ext uri="{BB962C8B-B14F-4D97-AF65-F5344CB8AC3E}">
        <p14:creationId xmlns:p14="http://schemas.microsoft.com/office/powerpoint/2010/main" val="3375150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DB806-5598-A29B-8EA8-C09512614B9D}"/>
              </a:ext>
            </a:extLst>
          </p:cNvPr>
          <p:cNvSpPr>
            <a:spLocks noGrp="1"/>
          </p:cNvSpPr>
          <p:nvPr>
            <p:ph type="title"/>
          </p:nvPr>
        </p:nvSpPr>
        <p:spPr/>
        <p:txBody>
          <a:bodyPr/>
          <a:lstStyle/>
          <a:p>
            <a:pPr algn="ctr"/>
            <a:r>
              <a:rPr lang="en-US" dirty="0"/>
              <a:t>ILDS Shuttle Changes </a:t>
            </a:r>
          </a:p>
        </p:txBody>
      </p:sp>
      <p:sp>
        <p:nvSpPr>
          <p:cNvPr id="3" name="Content Placeholder 2">
            <a:extLst>
              <a:ext uri="{FF2B5EF4-FFF2-40B4-BE49-F238E27FC236}">
                <a16:creationId xmlns:a16="http://schemas.microsoft.com/office/drawing/2014/main" id="{0392894C-4A7C-10AD-DEAF-AB83D173F897}"/>
              </a:ext>
            </a:extLst>
          </p:cNvPr>
          <p:cNvSpPr>
            <a:spLocks noGrp="1"/>
          </p:cNvSpPr>
          <p:nvPr>
            <p:ph idx="1"/>
          </p:nvPr>
        </p:nvSpPr>
        <p:spPr>
          <a:xfrm>
            <a:off x="838200" y="1404257"/>
            <a:ext cx="10515600" cy="5016137"/>
          </a:xfrm>
        </p:spPr>
        <p:txBody>
          <a:bodyPr>
            <a:normAutofit/>
          </a:bodyPr>
          <a:lstStyle/>
          <a:p>
            <a:pPr marL="0" indent="0">
              <a:buNone/>
            </a:pPr>
            <a:r>
              <a:rPr lang="en-US" sz="2400" b="1" dirty="0"/>
              <a:t>What is ILDS?</a:t>
            </a:r>
          </a:p>
          <a:p>
            <a:r>
              <a:rPr lang="en-US" sz="2400" dirty="0"/>
              <a:t>ILDS is an interlibrary loan delivery service for academic and research libraries in Illinois. CARLI manages the program under a grant from the Illinois State Library and enlists the regional library systems for logistical support. That is, IHLS and RAILS serve as contracted couriers for ILDS.</a:t>
            </a:r>
          </a:p>
          <a:p>
            <a:pPr marL="0" indent="0">
              <a:buNone/>
            </a:pPr>
            <a:endParaRPr lang="en-US" sz="2400" dirty="0"/>
          </a:p>
          <a:p>
            <a:pPr marL="0" indent="0">
              <a:buNone/>
            </a:pPr>
            <a:r>
              <a:rPr lang="en-US" sz="2400" b="1" dirty="0"/>
              <a:t>What is changing about ILDS?</a:t>
            </a:r>
          </a:p>
          <a:p>
            <a:r>
              <a:rPr lang="en-US" sz="2400" dirty="0"/>
              <a:t>We are moving the RAILS and IHLS delivery vans’ regular meetup time. Currently, RAILS and IHLS shuttles meet every weeknight in Champaign to exchange materials. These shuttles will now meet during the day, rather than at night.</a:t>
            </a:r>
          </a:p>
        </p:txBody>
      </p:sp>
    </p:spTree>
    <p:extLst>
      <p:ext uri="{BB962C8B-B14F-4D97-AF65-F5344CB8AC3E}">
        <p14:creationId xmlns:p14="http://schemas.microsoft.com/office/powerpoint/2010/main" val="2017825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AF10132-8837-B94A-A3A4-9556C5BC5BD4}" vid="{3BF1C43B-D07B-204B-9B17-12F57E18AA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4DB3D80C110E44AD2EEE53B66C97C4" ma:contentTypeVersion="12" ma:contentTypeDescription="Create a new document." ma:contentTypeScope="" ma:versionID="bc1acf3c0d74c39ad88179f3041da875">
  <xsd:schema xmlns:xsd="http://www.w3.org/2001/XMLSchema" xmlns:xs="http://www.w3.org/2001/XMLSchema" xmlns:p="http://schemas.microsoft.com/office/2006/metadata/properties" xmlns:ns2="03d15689-bef8-4c39-b0f6-3488a5a752bd" xmlns:ns3="9b135a13-f2d4-475c-9e02-5c28661256db" targetNamespace="http://schemas.microsoft.com/office/2006/metadata/properties" ma:root="true" ma:fieldsID="99a9067fbdb35a524c53afb6369606e2" ns2:_="" ns3:_="">
    <xsd:import namespace="03d15689-bef8-4c39-b0f6-3488a5a752bd"/>
    <xsd:import namespace="9b135a13-f2d4-475c-9e02-5c28661256d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d15689-bef8-4c39-b0f6-3488a5a752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cd1e9b18-3f86-4c30-8fdf-9232057a9e8a"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descrip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b135a13-f2d4-475c-9e02-5c28661256d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54d4fe6-bb04-49f2-b9b5-393d387e5469}" ma:internalName="TaxCatchAll" ma:showField="CatchAllData" ma:web="9b135a13-f2d4-475c-9e02-5c2866125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3d15689-bef8-4c39-b0f6-3488a5a752bd">
      <Terms xmlns="http://schemas.microsoft.com/office/infopath/2007/PartnerControls"/>
    </lcf76f155ced4ddcb4097134ff3c332f>
    <TaxCatchAll xmlns="9b135a13-f2d4-475c-9e02-5c28661256d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5648AB-60CF-4D1C-A6E7-2E1789698AFE}"/>
</file>

<file path=customXml/itemProps2.xml><?xml version="1.0" encoding="utf-8"?>
<ds:datastoreItem xmlns:ds="http://schemas.openxmlformats.org/officeDocument/2006/customXml" ds:itemID="{589CF1E3-A6AE-4962-8381-F675E7A34278}">
  <ds:schemaRefs>
    <ds:schemaRef ds:uri="http://purl.org/dc/elements/1.1/"/>
    <ds:schemaRef ds:uri="5838d49d-94fe-4fe6-8eea-fc8a1d69b604"/>
    <ds:schemaRef ds:uri="http://www.w3.org/XML/1998/namespace"/>
    <ds:schemaRef ds:uri="http://purl.org/dc/dcmitype/"/>
    <ds:schemaRef ds:uri="http://schemas.microsoft.com/office/2006/documentManagement/types"/>
    <ds:schemaRef ds:uri="http://purl.org/dc/terms/"/>
    <ds:schemaRef ds:uri="ef92d4a5-abf1-4b19-bf31-e810a94f37fe"/>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EE94AC7-5F4F-449B-BF6A-59CC89C186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RAILS_Dark</Template>
  <TotalTime>367</TotalTime>
  <Words>529</Words>
  <Application>Microsoft Office PowerPoint</Application>
  <PresentationFormat>Widescreen</PresentationFormat>
  <Paragraphs>71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Geneva</vt:lpstr>
      <vt:lpstr>Tw Cen MT</vt:lpstr>
      <vt:lpstr>Office Theme</vt:lpstr>
      <vt:lpstr>RAILS  Delivery Q&amp;A</vt:lpstr>
      <vt:lpstr>RAILS Delivery Department  Overview </vt:lpstr>
      <vt:lpstr>Fun Data….we like numbers </vt:lpstr>
      <vt:lpstr>Your Delivery Hub- XEP (Like I said, we like numbers)</vt:lpstr>
      <vt:lpstr>RSA vs RAILS- What’s the difference? </vt:lpstr>
      <vt:lpstr>PowerPoint Presentation</vt:lpstr>
      <vt:lpstr>Check Out Our Website </vt:lpstr>
      <vt:lpstr>Label Types and Helpful Tips  </vt:lpstr>
      <vt:lpstr>ILDS Shuttle Changes </vt:lpstr>
      <vt:lpstr>Delivery Help Desk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Morgan</dc:creator>
  <cp:lastModifiedBy>Sara Naslund</cp:lastModifiedBy>
  <cp:revision>2</cp:revision>
  <dcterms:created xsi:type="dcterms:W3CDTF">2026-04-02T19:25:13Z</dcterms:created>
  <dcterms:modified xsi:type="dcterms:W3CDTF">2026-04-15T12:57:01Z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0x010100394DB3D80C110E44AD2EEE53B66C97C4</vt:lpwstr>
  </property>
</Properties>
</file>