
<file path=[Content_Types].xml><?xml version="1.0" encoding="utf-8"?>
<Types xmlns="http://schemas.openxmlformats.org/package/2006/content-types">
  <Default Extension="0p9bhj9ROO2gE0an0aYdotHbBaEXKnvr79KUscnc44I" ContentType="image/jpeg"/>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viewProps.xml" ContentType="application/vnd.openxmlformats-officedocument.presentationml.viewProps+xml"/>
  <Override PartName="/docProps/app.xml" ContentType="application/vnd.openxmlformats-officedocument.extended-properties+xml"/>
  <Override PartName="/ppt/slides/slide18.xml" ContentType="application/vnd.openxmlformats-officedocument.presentationml.slide+xml"/>
  <Override PartName="/docProps/core.xml" ContentType="application/vnd.openxmlformats-package.core-properties+xml"/>
  <Override PartName="/ppt/slideLayouts/slideLayout3.xml" ContentType="application/vnd.openxmlformats-officedocument.presentationml.slideLayout+xml"/>
  <Override PartName="/ppt/notesSlides/notesSlide3.xml" ContentType="application/vnd.openxmlformats-officedocument.presentationml.notesSlide+xml"/>
  <Override PartName="/ppt/slides/slide5.xml" ContentType="application/vnd.openxmlformats-officedocument.presentationml.slide+xml"/>
  <Override PartName="/ppt/slideLayouts/slideLayout18.xml" ContentType="application/vnd.openxmlformats-officedocument.presentationml.slideLayout+xml"/>
  <Override PartName="/ppt/slides/slide21.xml" ContentType="application/vnd.openxmlformats-officedocument.presentationml.slide+xml"/>
  <Override PartName="/ppt/notesSlides/notesSlide17.xml" ContentType="application/vnd.openxmlformats-officedocument.presentationml.notesSlide+xml"/>
  <Override PartName="/ppt/notesSlides/notesSlide12.xml" ContentType="application/vnd.openxmlformats-officedocument.presentationml.notesSlide+xml"/>
  <Override PartName="/ppt/presentation.xml" ContentType="application/vnd.openxmlformats-officedocument.presentationml.presentation.main+xml"/>
  <Override PartName="/ppt/notesSlides/notesSlide13.xml" ContentType="application/vnd.openxmlformats-officedocument.presentationml.notesSlid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slides/slide7.xml" ContentType="application/vnd.openxmlformats-officedocument.presentationml.slide+xml"/>
  <Override PartName="/ppt/notesSlides/notesSlide10.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slides/slide4.xml" ContentType="application/vnd.openxmlformats-officedocument.presentationml.slide+xml"/>
  <Override PartName="/ppt/notesSlides/notesSlide4.xml" ContentType="application/vnd.openxmlformats-officedocument.presentationml.notesSlide+xml"/>
  <Override PartName="/ppt/slides/slide2.xml" ContentType="application/vnd.openxmlformats-officedocument.presentationml.slide+xml"/>
  <Override PartName="/ppt/notesSlides/notesSlide5.xml" ContentType="application/vnd.openxmlformats-officedocument.presentationml.notesSlide+xml"/>
  <Override PartName="/ppt/slides/slide3.xml" ContentType="application/vnd.openxmlformats-officedocument.presentationml.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1.xml" ContentType="application/vnd.openxmlformats-officedocument.presentationml.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slideLayouts/slideLayout8.xml" ContentType="application/vnd.openxmlformats-officedocument.presentationml.slideLayout+xml"/>
  <Override PartName="/ppt/presProps.xml" ContentType="application/vnd.openxmlformats-officedocument.presentationml.presProps+xml"/>
  <Override PartName="/ppt/revisionInfo.xml" ContentType="application/vnd.ms-powerpoint.revisioninfo+xml"/>
  <Override PartName="/ppt/slideLayouts/slideLayout21.xml" ContentType="application/vnd.openxmlformats-officedocument.presentationml.slideLayout+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s/slide14.xml" ContentType="application/vnd.openxmlformats-officedocument.presentationml.slide+xml"/>
  <Override PartName="/ppt/slideLayouts/slideLayout11.xml" ContentType="application/vnd.openxmlformats-officedocument.presentationml.slideLayout+xml"/>
  <Override PartName="/ppt/slides/slide15.xml" ContentType="application/vnd.openxmlformats-officedocument.presentationml.slide+xml"/>
  <Override PartName="/ppt/slideLayouts/slideLayout12.xml" ContentType="application/vnd.openxmlformats-officedocument.presentationml.slideLayout+xml"/>
  <Override PartName="/ppt/slides/slide16.xml" ContentType="application/vnd.openxmlformats-officedocument.presentationml.slide+xml"/>
  <Override PartName="/ppt/slideLayouts/slideLayout13.xml" ContentType="application/vnd.openxmlformats-officedocument.presentationml.slideLayout+xml"/>
  <Override PartName="/ppt/slides/slide17.xml" ContentType="application/vnd.openxmlformats-officedocument.presentationml.slide+xml"/>
  <Override PartName="/ppt/slideLayouts/slideLayout14.xml" ContentType="application/vnd.openxmlformats-officedocument.presentationml.slideLayout+xml"/>
  <Override PartName="/ppt/slides/slide10.xml" ContentType="application/vnd.openxmlformats-officedocument.presentationml.slide+xml"/>
  <Override PartName="/ppt/slideLayouts/slideLayout15.xml" ContentType="application/vnd.openxmlformats-officedocument.presentationml.slideLayout+xml"/>
  <Override PartName="/ppt/slides/slide11.xml" ContentType="application/vnd.openxmlformats-officedocument.presentationml.slide+xml"/>
  <Override PartName="/ppt/slideLayouts/slideLayout16.xml" ContentType="application/vnd.openxmlformats-officedocument.presentationml.slideLayout+xml"/>
  <Override PartName="/ppt/slides/slide12.xml" ContentType="application/vnd.openxmlformats-officedocument.presentationml.slide+xml"/>
  <Override PartName="/ppt/slideLayouts/slideLayout17.xml" ContentType="application/vnd.openxmlformats-officedocument.presentationml.slideLayout+xml"/>
  <Override PartName="/ppt/slides/slide13.xml" ContentType="application/vnd.openxmlformats-officedocument.presentationml.slide+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s/slide19.xml" ContentType="application/vnd.openxmlformats-officedocument.presentationml.slide+xml"/>
  <Override PartName="/ppt/slides/slide20.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6.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3" r:id="rId1"/>
  </p:sldMasterIdLst>
  <p:notesMasterIdLst>
    <p:notesMasterId r:id="rId25"/>
  </p:notesMasterIdLst>
  <p:sldIdLst>
    <p:sldId id="256" r:id="rId2"/>
    <p:sldId id="257" r:id="rId3"/>
    <p:sldId id="282" r:id="rId4"/>
    <p:sldId id="281" r:id="rId5"/>
    <p:sldId id="259" r:id="rId6"/>
    <p:sldId id="258" r:id="rId7"/>
    <p:sldId id="260" r:id="rId8"/>
    <p:sldId id="262" r:id="rId9"/>
    <p:sldId id="264" r:id="rId10"/>
    <p:sldId id="263" r:id="rId11"/>
    <p:sldId id="265" r:id="rId12"/>
    <p:sldId id="266" r:id="rId13"/>
    <p:sldId id="267" r:id="rId14"/>
    <p:sldId id="268" r:id="rId15"/>
    <p:sldId id="261" r:id="rId16"/>
    <p:sldId id="269" r:id="rId17"/>
    <p:sldId id="274" r:id="rId18"/>
    <p:sldId id="275" r:id="rId19"/>
    <p:sldId id="276" r:id="rId20"/>
    <p:sldId id="277" r:id="rId21"/>
    <p:sldId id="278" r:id="rId22"/>
    <p:sldId id="279" r:id="rId23"/>
    <p:sldId id="280" r:id="rId24"/>
  </p:sldIdLst>
  <p:sldSz cx="14630400" cy="8229600"/>
  <p:notesSz cx="8229600" cy="14630400"/>
  <p:embeddedFontLst>
    <p:embeddedFont>
      <p:font typeface="Avenir Next LT Pro" panose="020B0504020202020204" pitchFamily="34" charset="0"/>
      <p:regular r:id="rId26"/>
      <p:bold r:id="rId27"/>
      <p:italic r:id="rId28"/>
      <p:boldItalic r:id="rId29"/>
    </p:embeddedFont>
    <p:embeddedFont>
      <p:font typeface="Avenir Next LT Pro Light" panose="020F0502020204030204" pitchFamily="34" charset="0"/>
      <p:regular r:id="rId30"/>
      <p:italic r:id="rId31"/>
    </p:embeddedFont>
    <p:embeddedFont>
      <p:font typeface="Lato" panose="020F0502020204030203" pitchFamily="34" charset="0"/>
      <p:regular r:id="rId32"/>
      <p:bold r:id="rId33"/>
      <p:italic r:id="rId34"/>
      <p:boldItalic r:id="rId35"/>
    </p:embeddedFont>
    <p:embeddedFont>
      <p:font typeface="Lato Bold" panose="020B0604020202020204" charset="0"/>
      <p:bold r:id="rId36"/>
    </p:embeddedFont>
    <p:embeddedFont>
      <p:font typeface="Lato Light" panose="020F0502020204030204" pitchFamily="34" charset="0"/>
      <p:regular r:id="rId37"/>
      <p:italic r:id="rId38"/>
    </p:embeddedFont>
    <p:embeddedFont>
      <p:font typeface="Lato SemiBold" panose="020F0502020204030204" pitchFamily="34" charset="0"/>
      <p:bold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071AA2-DF3E-AD89-F256-0C860EFC9663}" v="2" dt="2026-04-06T21:48:08.775"/>
    <p1510:client id="{51A9FDD8-F31F-45E8-AFFA-50D196C94A2E}" v="15" dt="2026-04-07T20:43:00.349"/>
    <p1510:client id="{E0492AD4-D698-39FB-5167-1D478A2B0CE7}" v="112" dt="2026-04-07T15:42:53.5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4" autoAdjust="0"/>
    <p:restoredTop sz="94610"/>
  </p:normalViewPr>
  <p:slideViewPr>
    <p:cSldViewPr snapToGrid="0" snapToObjects="1">
      <p:cViewPr varScale="1">
        <p:scale>
          <a:sx n="129" d="100"/>
          <a:sy n="129" d="100"/>
        </p:scale>
        <p:origin x="180" y="240"/>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viewProps" Target="viewProps.xml"/><Relationship Id="rId47"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heme" Target="theme/theme1.xml"/><Relationship Id="rId48" Type="http://schemas.openxmlformats.org/officeDocument/2006/relationships/customXml" Target="../customXml/item3.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1232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milysearch.org/"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familysearch.org/en/library/books/"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proquest.libguides.com/hqo"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ancestry.com/"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proquest.libguides.com/hqo"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ancestry.com/"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Welcome everyone to this session on supporting family history research in your library • 
This is a practical, hands-on guide—you don't need any genealogy background to help patrons • 
Family history research is one of the most popular library services, and librarians are perfectly positioned to guide people through it • 
Over the next [time], we'll cover practical strategies, resources, and tips you can use immediately with your patrons • 
I'm Sue Kaufman, a genealogy librarian at Peoria Public Library, and I've worked with thousands of family history researchers • 
Whether you're new to this or looking to expand your genealogy services, this guide will give you concrete ways to support your community's genealogy interests
</a:t>
            </a:r>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a:latin typeface="Calibri"/>
                <a:ea typeface="Calibri"/>
                <a:cs typeface="Calibri"/>
              </a:rPr>
              <a:t>Affiliate Libraries information about becoming one</a:t>
            </a:r>
          </a:p>
          <a:p>
            <a:r>
              <a:rPr lang="en-US">
                <a:latin typeface="Calibri"/>
                <a:ea typeface="Calibri"/>
                <a:cs typeface="Calibri"/>
              </a:rPr>
              <a:t>Why?</a:t>
            </a:r>
          </a:p>
        </p:txBody>
      </p:sp>
    </p:spTree>
    <p:extLst>
      <p:ext uri="{BB962C8B-B14F-4D97-AF65-F5344CB8AC3E}">
        <p14:creationId xmlns:p14="http://schemas.microsoft.com/office/powerpoint/2010/main" val="37808351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hlinkClick r:id="rId3"/>
              </a:rPr>
              <a:t>FamilySearch.org</a:t>
            </a:r>
            <a:r>
              <a:rPr lang="en-US" sz="1200" b="0" i="0" kern="1200" dirty="0">
                <a:solidFill>
                  <a:schemeClr val="tx1"/>
                </a:solidFill>
                <a:effectLst/>
                <a:latin typeface="+mn-lt"/>
                <a:ea typeface="+mn-ea"/>
                <a:cs typeface="+mn-cs"/>
              </a:rPr>
              <a:t> offers several specialized search functions designed to help you find historical information about ancestors, ranging from indexed records to handwritten documents and digitized books. </a:t>
            </a:r>
          </a:p>
          <a:p>
            <a:r>
              <a:rPr lang="en-US" sz="1200" b="0" i="0" kern="1200" dirty="0">
                <a:solidFill>
                  <a:schemeClr val="tx1"/>
                </a:solidFill>
                <a:effectLst/>
                <a:latin typeface="+mn-lt"/>
                <a:ea typeface="+mn-ea"/>
                <a:cs typeface="+mn-cs"/>
              </a:rPr>
              <a:t>FamilySearch +1</a:t>
            </a:r>
          </a:p>
          <a:p>
            <a:r>
              <a:rPr lang="en-US" sz="1200" b="1" i="0" kern="1200" dirty="0">
                <a:solidFill>
                  <a:schemeClr val="tx1"/>
                </a:solidFill>
                <a:effectLst/>
                <a:latin typeface="+mn-lt"/>
                <a:ea typeface="+mn-ea"/>
                <a:cs typeface="+mn-cs"/>
              </a:rPr>
              <a:t>Primary Search Functions</a:t>
            </a:r>
          </a:p>
          <a:p>
            <a:r>
              <a:rPr lang="en-US" sz="1200" b="1" i="0" kern="1200" dirty="0">
                <a:solidFill>
                  <a:schemeClr val="tx1"/>
                </a:solidFill>
                <a:effectLst/>
                <a:latin typeface="+mn-lt"/>
                <a:ea typeface="+mn-ea"/>
                <a:cs typeface="+mn-cs"/>
              </a:rPr>
              <a:t>Records Search</a:t>
            </a:r>
            <a:r>
              <a:rPr lang="en-US" sz="1200" b="0" i="0" kern="1200" dirty="0">
                <a:solidFill>
                  <a:schemeClr val="tx1"/>
                </a:solidFill>
                <a:effectLst/>
                <a:latin typeface="+mn-lt"/>
                <a:ea typeface="+mn-ea"/>
                <a:cs typeface="+mn-cs"/>
              </a:rPr>
              <a:t>: This is the standard search for </a:t>
            </a:r>
            <a:r>
              <a:rPr lang="en-US" sz="1200" b="1" i="0" kern="1200" dirty="0">
                <a:solidFill>
                  <a:schemeClr val="tx1"/>
                </a:solidFill>
                <a:effectLst/>
                <a:latin typeface="+mn-lt"/>
                <a:ea typeface="+mn-ea"/>
                <a:cs typeface="+mn-cs"/>
              </a:rPr>
              <a:t>indexed records</a:t>
            </a:r>
            <a:r>
              <a:rPr lang="en-US" sz="1200" b="0" i="0" kern="1200" dirty="0">
                <a:solidFill>
                  <a:schemeClr val="tx1"/>
                </a:solidFill>
                <a:effectLst/>
                <a:latin typeface="+mn-lt"/>
                <a:ea typeface="+mn-ea"/>
                <a:cs typeface="+mn-cs"/>
              </a:rPr>
              <a:t>. It allows you to search by name, date, place, and relationships (like spouse or parents) across billions of records that have been transcribed by volunteers.</a:t>
            </a:r>
          </a:p>
          <a:p>
            <a:r>
              <a:rPr lang="en-US" sz="1200" b="1" i="0" kern="1200" dirty="0">
                <a:solidFill>
                  <a:schemeClr val="tx1"/>
                </a:solidFill>
                <a:effectLst/>
                <a:latin typeface="+mn-lt"/>
                <a:ea typeface="+mn-ea"/>
                <a:cs typeface="+mn-cs"/>
              </a:rPr>
              <a:t>Full-Text Search</a:t>
            </a:r>
            <a:r>
              <a:rPr lang="en-US" sz="1200" b="0" i="0" kern="1200" dirty="0">
                <a:solidFill>
                  <a:schemeClr val="tx1"/>
                </a:solidFill>
                <a:effectLst/>
                <a:latin typeface="+mn-lt"/>
                <a:ea typeface="+mn-ea"/>
                <a:cs typeface="+mn-cs"/>
              </a:rPr>
              <a:t>: A newer feature powered by </a:t>
            </a:r>
            <a:r>
              <a:rPr lang="en-US" sz="1200" b="1" i="0" kern="1200" dirty="0">
                <a:solidFill>
                  <a:schemeClr val="tx1"/>
                </a:solidFill>
                <a:effectLst/>
                <a:latin typeface="+mn-lt"/>
                <a:ea typeface="+mn-ea"/>
                <a:cs typeface="+mn-cs"/>
              </a:rPr>
              <a:t>artificial intelligence (AI)</a:t>
            </a:r>
            <a:r>
              <a:rPr lang="en-US" sz="1200" b="0" i="0" kern="1200" dirty="0">
                <a:solidFill>
                  <a:schemeClr val="tx1"/>
                </a:solidFill>
                <a:effectLst/>
                <a:latin typeface="+mn-lt"/>
                <a:ea typeface="+mn-ea"/>
                <a:cs typeface="+mn-cs"/>
              </a:rPr>
              <a:t> that scans the actual text of unindexed historical documents. It can find names and details buried in handwritten paragraphs that traditional searches might miss, covering nearly </a:t>
            </a:r>
            <a:r>
              <a:rPr lang="en-US" sz="1200" b="1" i="0" kern="1200" dirty="0">
                <a:solidFill>
                  <a:schemeClr val="tx1"/>
                </a:solidFill>
                <a:effectLst/>
                <a:latin typeface="+mn-lt"/>
                <a:ea typeface="+mn-ea"/>
                <a:cs typeface="+mn-cs"/>
              </a:rPr>
              <a:t>2 billion records</a:t>
            </a:r>
            <a:r>
              <a:rPr lang="en-US" sz="1200" b="0" i="0" kern="1200" dirty="0">
                <a:solidFill>
                  <a:schemeClr val="tx1"/>
                </a:solidFill>
                <a:effectLst/>
                <a:latin typeface="+mn-lt"/>
                <a:ea typeface="+mn-ea"/>
                <a:cs typeface="+mn-cs"/>
              </a:rPr>
              <a:t> including land deeds and probate files.</a:t>
            </a:r>
          </a:p>
          <a:p>
            <a:r>
              <a:rPr lang="en-US" sz="1200" b="1" i="0" kern="1200" dirty="0">
                <a:solidFill>
                  <a:schemeClr val="tx1"/>
                </a:solidFill>
                <a:effectLst/>
                <a:latin typeface="+mn-lt"/>
                <a:ea typeface="+mn-ea"/>
                <a:cs typeface="+mn-cs"/>
              </a:rPr>
              <a:t>Images Search</a:t>
            </a:r>
            <a:r>
              <a:rPr lang="en-US" sz="1200" b="0" i="0" kern="1200" dirty="0">
                <a:solidFill>
                  <a:schemeClr val="tx1"/>
                </a:solidFill>
                <a:effectLst/>
                <a:latin typeface="+mn-lt"/>
                <a:ea typeface="+mn-ea"/>
                <a:cs typeface="+mn-cs"/>
              </a:rPr>
              <a:t>: Provides access to millions of digitized images that have not yet been indexed. Users can browse these collections image-by-image, often finding records that are not yet searchable by name.</a:t>
            </a:r>
          </a:p>
          <a:p>
            <a:r>
              <a:rPr lang="en-US" sz="1200" b="1" i="0" kern="1200" dirty="0">
                <a:solidFill>
                  <a:schemeClr val="tx1"/>
                </a:solidFill>
                <a:effectLst/>
                <a:latin typeface="+mn-lt"/>
                <a:ea typeface="+mn-ea"/>
                <a:cs typeface="+mn-cs"/>
              </a:rPr>
              <a:t>Family Tree Search</a:t>
            </a:r>
            <a:r>
              <a:rPr lang="en-US" sz="1200" b="0" i="0" kern="1200" dirty="0">
                <a:solidFill>
                  <a:schemeClr val="tx1"/>
                </a:solidFill>
                <a:effectLst/>
                <a:latin typeface="+mn-lt"/>
                <a:ea typeface="+mn-ea"/>
                <a:cs typeface="+mn-cs"/>
              </a:rPr>
              <a:t>: Allows you to search the </a:t>
            </a:r>
            <a:r>
              <a:rPr lang="en-US" sz="1200" b="1" i="0" kern="1200" dirty="0">
                <a:solidFill>
                  <a:schemeClr val="tx1"/>
                </a:solidFill>
                <a:effectLst/>
                <a:latin typeface="+mn-lt"/>
                <a:ea typeface="+mn-ea"/>
                <a:cs typeface="+mn-cs"/>
              </a:rPr>
              <a:t>collaborative global tree</a:t>
            </a:r>
            <a:r>
              <a:rPr lang="en-US" sz="1200" b="0" i="0" kern="1200" dirty="0">
                <a:solidFill>
                  <a:schemeClr val="tx1"/>
                </a:solidFill>
                <a:effectLst/>
                <a:latin typeface="+mn-lt"/>
                <a:ea typeface="+mn-ea"/>
                <a:cs typeface="+mn-cs"/>
              </a:rPr>
              <a:t> to see if other users have already added profiles for your ancestors.</a:t>
            </a:r>
          </a:p>
          <a:p>
            <a:r>
              <a:rPr lang="en-US" sz="1200" b="1" i="0" kern="1200" dirty="0">
                <a:solidFill>
                  <a:schemeClr val="tx1"/>
                </a:solidFill>
                <a:effectLst/>
                <a:latin typeface="+mn-lt"/>
                <a:ea typeface="+mn-ea"/>
                <a:cs typeface="+mn-cs"/>
              </a:rPr>
              <a:t>Catalog Search</a:t>
            </a:r>
            <a:r>
              <a:rPr lang="en-US" sz="1200" b="0" i="0" kern="1200" dirty="0">
                <a:solidFill>
                  <a:schemeClr val="tx1"/>
                </a:solidFill>
                <a:effectLst/>
                <a:latin typeface="+mn-lt"/>
                <a:ea typeface="+mn-ea"/>
                <a:cs typeface="+mn-cs"/>
              </a:rPr>
              <a:t>: A comprehensive database of all materials held by the </a:t>
            </a:r>
            <a:r>
              <a:rPr lang="en-US" sz="1200" b="0" i="0" kern="1200" dirty="0">
                <a:solidFill>
                  <a:schemeClr val="tx1"/>
                </a:solidFill>
                <a:effectLst/>
                <a:latin typeface="+mn-lt"/>
                <a:ea typeface="+mn-ea"/>
                <a:cs typeface="+mn-cs"/>
                <a:hlinkClick r:id="rId4"/>
              </a:rPr>
              <a:t>FamilySearch Library</a:t>
            </a:r>
            <a:r>
              <a:rPr lang="en-US" sz="1200" b="0" i="0" kern="1200" dirty="0">
                <a:solidFill>
                  <a:schemeClr val="tx1"/>
                </a:solidFill>
                <a:effectLst/>
                <a:latin typeface="+mn-lt"/>
                <a:ea typeface="+mn-ea"/>
                <a:cs typeface="+mn-cs"/>
              </a:rPr>
              <a:t>. You can search by location, surname, or keyword to find specific record collections, microfilms, or books.</a:t>
            </a:r>
          </a:p>
          <a:p>
            <a:r>
              <a:rPr lang="en-US" sz="1200" b="1" i="0" kern="1200" dirty="0">
                <a:solidFill>
                  <a:schemeClr val="tx1"/>
                </a:solidFill>
                <a:effectLst/>
                <a:latin typeface="+mn-lt"/>
                <a:ea typeface="+mn-ea"/>
                <a:cs typeface="+mn-cs"/>
              </a:rPr>
              <a:t>Digital Library Search</a:t>
            </a:r>
            <a:r>
              <a:rPr lang="en-US" sz="1200" b="0" i="0" kern="1200" dirty="0">
                <a:solidFill>
                  <a:schemeClr val="tx1"/>
                </a:solidFill>
                <a:effectLst/>
                <a:latin typeface="+mn-lt"/>
                <a:ea typeface="+mn-ea"/>
                <a:cs typeface="+mn-cs"/>
              </a:rPr>
              <a:t>: Focuses specifically on over </a:t>
            </a:r>
            <a:r>
              <a:rPr lang="en-US" sz="1200" b="1" i="0" kern="1200" dirty="0">
                <a:solidFill>
                  <a:schemeClr val="tx1"/>
                </a:solidFill>
                <a:effectLst/>
                <a:latin typeface="+mn-lt"/>
                <a:ea typeface="+mn-ea"/>
                <a:cs typeface="+mn-cs"/>
              </a:rPr>
              <a:t>500,000 digitized books</a:t>
            </a:r>
            <a:r>
              <a:rPr lang="en-US" sz="1200" b="0" i="0" kern="1200" dirty="0">
                <a:solidFill>
                  <a:schemeClr val="tx1"/>
                </a:solidFill>
                <a:effectLst/>
                <a:latin typeface="+mn-lt"/>
                <a:ea typeface="+mn-ea"/>
                <a:cs typeface="+mn-cs"/>
              </a:rPr>
              <a:t>, including family histories, local maps, and genealogy magazines. These texts are fully searchable using keywords or phrases. </a:t>
            </a:r>
          </a:p>
          <a:p>
            <a:endParaRPr lang="en-US" dirty="0"/>
          </a:p>
        </p:txBody>
      </p:sp>
      <p:sp>
        <p:nvSpPr>
          <p:cNvPr id="4" name="Slide Number Placeholder 3"/>
          <p:cNvSpPr>
            <a:spLocks noGrp="1"/>
          </p:cNvSpPr>
          <p:nvPr>
            <p:ph type="sldNum" sz="quarter" idx="5"/>
          </p:nvPr>
        </p:nvSpPr>
        <p:spPr/>
        <p:txBody>
          <a:bodyPr/>
          <a:lstStyle/>
          <a:p>
            <a:fld id="{91AE37DF-E493-46ED-8CA1-08D1C6C30738}" type="slidenum">
              <a:rPr lang="en-US" smtClean="0"/>
              <a:t>17</a:t>
            </a:fld>
            <a:endParaRPr lang="en-US"/>
          </a:p>
        </p:txBody>
      </p:sp>
    </p:spTree>
    <p:extLst>
      <p:ext uri="{BB962C8B-B14F-4D97-AF65-F5344CB8AC3E}">
        <p14:creationId xmlns:p14="http://schemas.microsoft.com/office/powerpoint/2010/main" val="1067869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he primary search functions of Ancestry Library Edition allow users to navigate billions of records through several specialized entry points. Unlike the personal version, the Library Edition is designed for in-library research and does not include private tree-building tools. </a:t>
            </a:r>
          </a:p>
          <a:p>
            <a:r>
              <a:rPr lang="en-US" sz="1200" b="0" i="0" kern="1200" dirty="0">
                <a:solidFill>
                  <a:schemeClr val="tx1"/>
                </a:solidFill>
                <a:effectLst/>
                <a:latin typeface="+mn-lt"/>
                <a:ea typeface="+mn-ea"/>
                <a:cs typeface="+mn-cs"/>
              </a:rPr>
              <a:t>Cass County Public Library +2</a:t>
            </a:r>
          </a:p>
          <a:p>
            <a:r>
              <a:rPr lang="en-US" sz="1200" b="1" i="0" kern="1200" dirty="0">
                <a:solidFill>
                  <a:schemeClr val="tx1"/>
                </a:solidFill>
                <a:effectLst/>
                <a:latin typeface="+mn-lt"/>
                <a:ea typeface="+mn-ea"/>
                <a:cs typeface="+mn-cs"/>
              </a:rPr>
              <a:t>Core Search Methods</a:t>
            </a:r>
          </a:p>
          <a:p>
            <a:r>
              <a:rPr lang="en-US" sz="1200" b="1" i="0" kern="1200" dirty="0">
                <a:solidFill>
                  <a:schemeClr val="tx1"/>
                </a:solidFill>
                <a:effectLst/>
                <a:latin typeface="+mn-lt"/>
                <a:ea typeface="+mn-ea"/>
                <a:cs typeface="+mn-cs"/>
              </a:rPr>
              <a:t>All Categories (Basic Search)</a:t>
            </a:r>
            <a:r>
              <a:rPr lang="en-US" sz="1200" b="0" i="0" kern="1200" dirty="0">
                <a:solidFill>
                  <a:schemeClr val="tx1"/>
                </a:solidFill>
                <a:effectLst/>
                <a:latin typeface="+mn-lt"/>
                <a:ea typeface="+mn-ea"/>
                <a:cs typeface="+mn-cs"/>
              </a:rPr>
              <a:t>: Accessible via the "Begin Searching" button or the "Search" tab, this broad tool queries the entire database simultaneously. It is best for initial research on an ancestor but can produce overwhelming results for common names.</a:t>
            </a:r>
          </a:p>
          <a:p>
            <a:r>
              <a:rPr lang="en-US" sz="1200" b="1" i="0" kern="1200" dirty="0">
                <a:solidFill>
                  <a:schemeClr val="tx1"/>
                </a:solidFill>
                <a:effectLst/>
                <a:latin typeface="+mn-lt"/>
                <a:ea typeface="+mn-ea"/>
                <a:cs typeface="+mn-cs"/>
              </a:rPr>
              <a:t>Category-Specific Search</a:t>
            </a:r>
            <a:r>
              <a:rPr lang="en-US" sz="1200" b="0" i="0" kern="1200" dirty="0">
                <a:solidFill>
                  <a:schemeClr val="tx1"/>
                </a:solidFill>
                <a:effectLst/>
                <a:latin typeface="+mn-lt"/>
                <a:ea typeface="+mn-ea"/>
                <a:cs typeface="+mn-cs"/>
              </a:rPr>
              <a:t>: Users can narrow their focus by searching within specific record types, which provides customized search fields (e.g., ship name for immigration):</a:t>
            </a:r>
          </a:p>
          <a:p>
            <a:pPr lvl="1"/>
            <a:r>
              <a:rPr lang="en-US" sz="1200" b="1" i="0" kern="1200" dirty="0">
                <a:solidFill>
                  <a:schemeClr val="tx1"/>
                </a:solidFill>
                <a:effectLst/>
                <a:latin typeface="+mn-lt"/>
                <a:ea typeface="+mn-ea"/>
                <a:cs typeface="+mn-cs"/>
              </a:rPr>
              <a:t>Census &amp; Voter Lists</a:t>
            </a:r>
            <a:r>
              <a:rPr lang="en-US" sz="1200" b="0" i="0" kern="1200" dirty="0">
                <a:solidFill>
                  <a:schemeClr val="tx1"/>
                </a:solidFill>
                <a:effectLst/>
                <a:latin typeface="+mn-lt"/>
                <a:ea typeface="+mn-ea"/>
                <a:cs typeface="+mn-cs"/>
              </a:rPr>
              <a:t>: Includes all U.S. Federal Censuses (1790–1950) and various state and international voter lists.</a:t>
            </a:r>
          </a:p>
          <a:p>
            <a:pPr lvl="1"/>
            <a:r>
              <a:rPr lang="en-US" sz="1200" b="1" i="0" kern="1200" dirty="0">
                <a:solidFill>
                  <a:schemeClr val="tx1"/>
                </a:solidFill>
                <a:effectLst/>
                <a:latin typeface="+mn-lt"/>
                <a:ea typeface="+mn-ea"/>
                <a:cs typeface="+mn-cs"/>
              </a:rPr>
              <a:t>Birth, Marriage &amp; Death (Vital Records)</a:t>
            </a:r>
            <a:r>
              <a:rPr lang="en-US" sz="1200" b="0" i="0" kern="1200" dirty="0">
                <a:solidFill>
                  <a:schemeClr val="tx1"/>
                </a:solidFill>
                <a:effectLst/>
                <a:latin typeface="+mn-lt"/>
                <a:ea typeface="+mn-ea"/>
                <a:cs typeface="+mn-cs"/>
              </a:rPr>
              <a:t>: Focused on certificates, church registers, and indexes.</a:t>
            </a:r>
          </a:p>
          <a:p>
            <a:pPr lvl="1"/>
            <a:r>
              <a:rPr lang="en-US" sz="1200" b="1" i="0" kern="1200" dirty="0">
                <a:solidFill>
                  <a:schemeClr val="tx1"/>
                </a:solidFill>
                <a:effectLst/>
                <a:latin typeface="+mn-lt"/>
                <a:ea typeface="+mn-ea"/>
                <a:cs typeface="+mn-cs"/>
              </a:rPr>
              <a:t>Military</a:t>
            </a:r>
            <a:r>
              <a:rPr lang="en-US" sz="1200" b="0" i="0" kern="1200" dirty="0">
                <a:solidFill>
                  <a:schemeClr val="tx1"/>
                </a:solidFill>
                <a:effectLst/>
                <a:latin typeface="+mn-lt"/>
                <a:ea typeface="+mn-ea"/>
                <a:cs typeface="+mn-cs"/>
              </a:rPr>
              <a:t>: Covers draft cards, pension indexes, and service records.</a:t>
            </a:r>
          </a:p>
          <a:p>
            <a:pPr lvl="1"/>
            <a:r>
              <a:rPr lang="en-US" sz="1200" b="1" i="0" kern="1200" dirty="0">
                <a:solidFill>
                  <a:schemeClr val="tx1"/>
                </a:solidFill>
                <a:effectLst/>
                <a:latin typeface="+mn-lt"/>
                <a:ea typeface="+mn-ea"/>
                <a:cs typeface="+mn-cs"/>
              </a:rPr>
              <a:t>Immigration &amp; Travel</a:t>
            </a:r>
            <a:r>
              <a:rPr lang="en-US" sz="1200" b="0" i="0" kern="1200" dirty="0">
                <a:solidFill>
                  <a:schemeClr val="tx1"/>
                </a:solidFill>
                <a:effectLst/>
                <a:latin typeface="+mn-lt"/>
                <a:ea typeface="+mn-ea"/>
                <a:cs typeface="+mn-cs"/>
              </a:rPr>
              <a:t>: Specifically searches passenger lists, naturalization records, and border crossings.</a:t>
            </a:r>
          </a:p>
          <a:p>
            <a:r>
              <a:rPr lang="en-US" sz="1200" b="1" i="0" kern="1200" dirty="0">
                <a:solidFill>
                  <a:schemeClr val="tx1"/>
                </a:solidFill>
                <a:effectLst/>
                <a:latin typeface="+mn-lt"/>
                <a:ea typeface="+mn-ea"/>
                <a:cs typeface="+mn-cs"/>
              </a:rPr>
              <a:t>Card Catalog</a:t>
            </a:r>
            <a:r>
              <a:rPr lang="en-US" sz="1200" b="0" i="0" kern="1200" dirty="0">
                <a:solidFill>
                  <a:schemeClr val="tx1"/>
                </a:solidFill>
                <a:effectLst/>
                <a:latin typeface="+mn-lt"/>
                <a:ea typeface="+mn-ea"/>
                <a:cs typeface="+mn-cs"/>
              </a:rPr>
              <a:t>: A database of all available record collections. Users can search by title or keyword to find specific datasets (e.g., "Missouri Marriages") rather than searching by an individual's name.</a:t>
            </a:r>
          </a:p>
          <a:p>
            <a:r>
              <a:rPr lang="en-US" sz="1200" b="1" i="0" kern="1200" dirty="0">
                <a:solidFill>
                  <a:schemeClr val="tx1"/>
                </a:solidFill>
                <a:effectLst/>
                <a:latin typeface="+mn-lt"/>
                <a:ea typeface="+mn-ea"/>
                <a:cs typeface="+mn-cs"/>
              </a:rPr>
              <a:t>Map/Location Search</a:t>
            </a:r>
            <a:r>
              <a:rPr lang="en-US" sz="1200" b="0" i="0" kern="1200" dirty="0">
                <a:solidFill>
                  <a:schemeClr val="tx1"/>
                </a:solidFill>
                <a:effectLst/>
                <a:latin typeface="+mn-lt"/>
                <a:ea typeface="+mn-ea"/>
                <a:cs typeface="+mn-cs"/>
              </a:rPr>
              <a:t>: An interactive map on the search page allows users to click on a state or country to see all collections specifically related to that geographic area. </a:t>
            </a:r>
          </a:p>
          <a:p>
            <a:endParaRPr lang="en-US" dirty="0"/>
          </a:p>
          <a:p>
            <a:endParaRPr lang="en-US" dirty="0"/>
          </a:p>
          <a:p>
            <a:r>
              <a:rPr lang="en-US" sz="1200" b="0" i="0" kern="1200" dirty="0" err="1">
                <a:solidFill>
                  <a:schemeClr val="tx1"/>
                </a:solidFill>
                <a:effectLst/>
                <a:latin typeface="+mn-lt"/>
                <a:ea typeface="+mn-ea"/>
                <a:cs typeface="+mn-cs"/>
                <a:hlinkClick r:id="rId3"/>
              </a:rPr>
              <a:t>HeritageQuest</a:t>
            </a:r>
            <a:r>
              <a:rPr lang="en-US" sz="1200" b="0" i="0" kern="1200" dirty="0">
                <a:solidFill>
                  <a:schemeClr val="tx1"/>
                </a:solidFill>
                <a:effectLst/>
                <a:latin typeface="+mn-lt"/>
                <a:ea typeface="+mn-ea"/>
                <a:cs typeface="+mn-cs"/>
                <a:hlinkClick r:id="rId3"/>
              </a:rPr>
              <a:t> Online</a:t>
            </a:r>
            <a:r>
              <a:rPr lang="en-US" sz="1200" b="0" i="0" kern="1200" dirty="0">
                <a:solidFill>
                  <a:schemeClr val="tx1"/>
                </a:solidFill>
                <a:effectLst/>
                <a:latin typeface="+mn-lt"/>
                <a:ea typeface="+mn-ea"/>
                <a:cs typeface="+mn-cs"/>
              </a:rPr>
              <a:t>, which is powered by </a:t>
            </a:r>
            <a:r>
              <a:rPr lang="en-US" sz="1200" b="0" i="0" kern="1200" dirty="0">
                <a:solidFill>
                  <a:schemeClr val="tx1"/>
                </a:solidFill>
                <a:effectLst/>
                <a:latin typeface="+mn-lt"/>
                <a:ea typeface="+mn-ea"/>
                <a:cs typeface="+mn-cs"/>
                <a:hlinkClick r:id="rId4"/>
              </a:rPr>
              <a:t>Ancestry®</a:t>
            </a:r>
            <a:r>
              <a:rPr lang="en-US" sz="1200" b="0" i="0" kern="1200" dirty="0">
                <a:solidFill>
                  <a:schemeClr val="tx1"/>
                </a:solidFill>
                <a:effectLst/>
                <a:latin typeface="+mn-lt"/>
                <a:ea typeface="+mn-ea"/>
                <a:cs typeface="+mn-cs"/>
              </a:rPr>
              <a:t>, provides a simplified search interface primarily focused on U.S. genealogical records. Its primary search functions are organized into several core data sets: </a:t>
            </a:r>
          </a:p>
          <a:p>
            <a:r>
              <a:rPr lang="en-US" sz="1200" b="0" i="0" kern="1200" dirty="0">
                <a:solidFill>
                  <a:schemeClr val="tx1"/>
                </a:solidFill>
                <a:effectLst/>
                <a:latin typeface="+mn-lt"/>
                <a:ea typeface="+mn-ea"/>
                <a:cs typeface="+mn-cs"/>
              </a:rPr>
              <a:t>Laurel County Public Library +1</a:t>
            </a:r>
          </a:p>
          <a:p>
            <a:r>
              <a:rPr lang="en-US" sz="1200" b="1" i="0" kern="1200" dirty="0">
                <a:solidFill>
                  <a:schemeClr val="tx1"/>
                </a:solidFill>
                <a:effectLst/>
                <a:latin typeface="+mn-lt"/>
                <a:ea typeface="+mn-ea"/>
                <a:cs typeface="+mn-cs"/>
              </a:rPr>
              <a:t>U.S. Federal Census Search</a:t>
            </a:r>
            <a:r>
              <a:rPr lang="en-US" sz="1200" b="0" i="0" kern="1200" dirty="0">
                <a:solidFill>
                  <a:schemeClr val="tx1"/>
                </a:solidFill>
                <a:effectLst/>
                <a:latin typeface="+mn-lt"/>
                <a:ea typeface="+mn-ea"/>
                <a:cs typeface="+mn-cs"/>
              </a:rPr>
              <a:t>: This is the most popular function, allowing users to search every available federal census from 1790 through 1950. You can search by name, location, and other life events to view original digital images of census pages.</a:t>
            </a:r>
          </a:p>
          <a:p>
            <a:r>
              <a:rPr lang="en-US" sz="1200" b="1" i="0" kern="1200" dirty="0">
                <a:solidFill>
                  <a:schemeClr val="tx1"/>
                </a:solidFill>
                <a:effectLst/>
                <a:latin typeface="+mn-lt"/>
                <a:ea typeface="+mn-ea"/>
                <a:cs typeface="+mn-cs"/>
              </a:rPr>
              <a:t>Genealogy &amp; Local History Books Search</a:t>
            </a:r>
            <a:r>
              <a:rPr lang="en-US" sz="1200" b="0" i="0" kern="1200" dirty="0">
                <a:solidFill>
                  <a:schemeClr val="tx1"/>
                </a:solidFill>
                <a:effectLst/>
                <a:latin typeface="+mn-lt"/>
                <a:ea typeface="+mn-ea"/>
                <a:cs typeface="+mn-cs"/>
              </a:rPr>
              <a:t>: Users can perform a full-text search across more than 28,000 digitized family histories, local histories, and city directories. You can search by </a:t>
            </a:r>
            <a:r>
              <a:rPr lang="en-US" sz="1200" b="1" i="0" kern="1200" dirty="0">
                <a:solidFill>
                  <a:schemeClr val="tx1"/>
                </a:solidFill>
                <a:effectLst/>
                <a:latin typeface="+mn-lt"/>
                <a:ea typeface="+mn-ea"/>
                <a:cs typeface="+mn-cs"/>
              </a:rPr>
              <a:t>Person</a:t>
            </a:r>
            <a:r>
              <a:rPr lang="en-US" sz="1200" b="0" i="0" kern="1200" dirty="0">
                <a:solidFill>
                  <a:schemeClr val="tx1"/>
                </a:solidFill>
                <a:effectLst/>
                <a:latin typeface="+mn-lt"/>
                <a:ea typeface="+mn-ea"/>
                <a:cs typeface="+mn-cs"/>
              </a:rPr>
              <a:t> to find names mentioned within the text or by </a:t>
            </a:r>
            <a:r>
              <a:rPr lang="en-US" sz="1200" b="1" i="0" kern="1200" dirty="0">
                <a:solidFill>
                  <a:schemeClr val="tx1"/>
                </a:solidFill>
                <a:effectLst/>
                <a:latin typeface="+mn-lt"/>
                <a:ea typeface="+mn-ea"/>
                <a:cs typeface="+mn-cs"/>
              </a:rPr>
              <a:t>Publication</a:t>
            </a:r>
            <a:r>
              <a:rPr lang="en-US" sz="1200" b="0" i="0" kern="1200" dirty="0">
                <a:solidFill>
                  <a:schemeClr val="tx1"/>
                </a:solidFill>
                <a:effectLst/>
                <a:latin typeface="+mn-lt"/>
                <a:ea typeface="+mn-ea"/>
                <a:cs typeface="+mn-cs"/>
              </a:rPr>
              <a:t> to find specific book titles.</a:t>
            </a:r>
          </a:p>
          <a:p>
            <a:r>
              <a:rPr lang="en-US" sz="1200" b="1" i="0" kern="1200" dirty="0">
                <a:solidFill>
                  <a:schemeClr val="tx1"/>
                </a:solidFill>
                <a:effectLst/>
                <a:latin typeface="+mn-lt"/>
                <a:ea typeface="+mn-ea"/>
                <a:cs typeface="+mn-cs"/>
              </a:rPr>
              <a:t>Revolutionary War Records</a:t>
            </a:r>
            <a:r>
              <a:rPr lang="en-US" sz="1200" b="0" i="0" kern="1200" dirty="0">
                <a:solidFill>
                  <a:schemeClr val="tx1"/>
                </a:solidFill>
                <a:effectLst/>
                <a:latin typeface="+mn-lt"/>
                <a:ea typeface="+mn-ea"/>
                <a:cs typeface="+mn-cs"/>
              </a:rPr>
              <a:t>: This specialized search accesses the complete NARA collection of pension and bounty-land warrant application files for over 80,000 officers and enlisted men.</a:t>
            </a:r>
          </a:p>
          <a:p>
            <a:r>
              <a:rPr lang="en-US" sz="1200" b="1" i="0" kern="1200" dirty="0">
                <a:solidFill>
                  <a:schemeClr val="tx1"/>
                </a:solidFill>
                <a:effectLst/>
                <a:latin typeface="+mn-lt"/>
                <a:ea typeface="+mn-ea"/>
                <a:cs typeface="+mn-cs"/>
              </a:rPr>
              <a:t>Freedman’s Bank Records (1865–1874)</a:t>
            </a:r>
            <a:r>
              <a:rPr lang="en-US" sz="1200" b="0" i="0" kern="1200" dirty="0">
                <a:solidFill>
                  <a:schemeClr val="tx1"/>
                </a:solidFill>
                <a:effectLst/>
                <a:latin typeface="+mn-lt"/>
                <a:ea typeface="+mn-ea"/>
                <a:cs typeface="+mn-cs"/>
              </a:rPr>
              <a:t>: A critical tool for African American research, this allows users to search names of bank applicants, their dependents, and heirs.</a:t>
            </a:r>
          </a:p>
          <a:p>
            <a:endParaRPr lang="en-US" dirty="0"/>
          </a:p>
          <a:p>
            <a:r>
              <a:rPr lang="en-US" sz="1200" b="1" i="0" kern="1200" dirty="0">
                <a:solidFill>
                  <a:schemeClr val="tx1"/>
                </a:solidFill>
                <a:effectLst/>
                <a:latin typeface="+mn-lt"/>
                <a:ea typeface="+mn-ea"/>
                <a:cs typeface="+mn-cs"/>
              </a:rPr>
              <a:t>U.S. Congressional Serial Set</a:t>
            </a:r>
            <a:r>
              <a:rPr lang="en-US" sz="1200" b="0" i="0" kern="1200" dirty="0">
                <a:solidFill>
                  <a:schemeClr val="tx1"/>
                </a:solidFill>
                <a:effectLst/>
                <a:latin typeface="+mn-lt"/>
                <a:ea typeface="+mn-ea"/>
                <a:cs typeface="+mn-cs"/>
              </a:rPr>
              <a:t>: Users can search for memorials, petitions, and private relief actions made to the U.S. Congress dating back to 1789.</a:t>
            </a:r>
          </a:p>
          <a:p>
            <a:r>
              <a:rPr lang="en-US" sz="1200" b="1" i="0" kern="1200" dirty="0">
                <a:solidFill>
                  <a:schemeClr val="tx1"/>
                </a:solidFill>
                <a:effectLst/>
                <a:latin typeface="+mn-lt"/>
                <a:ea typeface="+mn-ea"/>
                <a:cs typeface="+mn-cs"/>
              </a:rPr>
              <a:t>Interactive Census Maps</a:t>
            </a:r>
            <a:r>
              <a:rPr lang="en-US" sz="1200" b="0" i="0" kern="1200" dirty="0">
                <a:solidFill>
                  <a:schemeClr val="tx1"/>
                </a:solidFill>
                <a:effectLst/>
                <a:latin typeface="+mn-lt"/>
                <a:ea typeface="+mn-ea"/>
                <a:cs typeface="+mn-cs"/>
              </a:rPr>
              <a:t>: The "Maps" tab provides a visual search tool to view how U.S. state and county boundaries changed between 1790 and 1920, helping researchers identify where records might be located. </a:t>
            </a:r>
          </a:p>
          <a:p>
            <a:r>
              <a:rPr lang="en-US" sz="1200" b="0" i="0" kern="1200" dirty="0">
                <a:solidFill>
                  <a:schemeClr val="tx1"/>
                </a:solidFill>
                <a:effectLst/>
                <a:latin typeface="+mn-lt"/>
                <a:ea typeface="+mn-ea"/>
                <a:cs typeface="+mn-cs"/>
              </a:rPr>
              <a:t>Tennessee Electronic Library +7</a:t>
            </a:r>
          </a:p>
          <a:p>
            <a:r>
              <a:rPr lang="en-US" sz="1200" b="0" i="0" kern="1200" dirty="0" err="1">
                <a:solidFill>
                  <a:schemeClr val="tx1"/>
                </a:solidFill>
                <a:effectLst/>
                <a:latin typeface="+mn-lt"/>
                <a:ea typeface="+mn-ea"/>
                <a:cs typeface="+mn-cs"/>
              </a:rPr>
              <a:t>HeritageQuest</a:t>
            </a:r>
            <a:r>
              <a:rPr lang="en-US" sz="1200" b="0" i="0" kern="1200" dirty="0">
                <a:solidFill>
                  <a:schemeClr val="tx1"/>
                </a:solidFill>
                <a:effectLst/>
                <a:latin typeface="+mn-lt"/>
                <a:ea typeface="+mn-ea"/>
                <a:cs typeface="+mn-cs"/>
              </a:rPr>
              <a:t> also includes a </a:t>
            </a:r>
            <a:r>
              <a:rPr lang="en-US" sz="1200" b="1" i="0" kern="1200" dirty="0">
                <a:solidFill>
                  <a:schemeClr val="tx1"/>
                </a:solidFill>
                <a:effectLst/>
                <a:latin typeface="+mn-lt"/>
                <a:ea typeface="+mn-ea"/>
                <a:cs typeface="+mn-cs"/>
              </a:rPr>
              <a:t>Research Aids</a:t>
            </a:r>
            <a:r>
              <a:rPr lang="en-US" sz="1200" b="0" i="0" kern="1200" dirty="0">
                <a:solidFill>
                  <a:schemeClr val="tx1"/>
                </a:solidFill>
                <a:effectLst/>
                <a:latin typeface="+mn-lt"/>
                <a:ea typeface="+mn-ea"/>
                <a:cs typeface="+mn-cs"/>
              </a:rPr>
              <a:t> section that provides tips and guides for using these search functions effectively. </a:t>
            </a:r>
          </a:p>
          <a:p>
            <a:endParaRPr lang="en-US" dirty="0"/>
          </a:p>
        </p:txBody>
      </p:sp>
      <p:sp>
        <p:nvSpPr>
          <p:cNvPr id="4" name="Slide Number Placeholder 3"/>
          <p:cNvSpPr>
            <a:spLocks noGrp="1"/>
          </p:cNvSpPr>
          <p:nvPr>
            <p:ph type="sldNum" sz="quarter" idx="5"/>
          </p:nvPr>
        </p:nvSpPr>
        <p:spPr/>
        <p:txBody>
          <a:bodyPr/>
          <a:lstStyle/>
          <a:p>
            <a:fld id="{91AE37DF-E493-46ED-8CA1-08D1C6C30738}" type="slidenum">
              <a:rPr lang="en-US" smtClean="0"/>
              <a:t>18</a:t>
            </a:fld>
            <a:endParaRPr lang="en-US"/>
          </a:p>
        </p:txBody>
      </p:sp>
    </p:spTree>
    <p:extLst>
      <p:ext uri="{BB962C8B-B14F-4D97-AF65-F5344CB8AC3E}">
        <p14:creationId xmlns:p14="http://schemas.microsoft.com/office/powerpoint/2010/main" val="25727100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primary search functions of Ancestry Library Edition allow users to navigate billions of records through several specialized entry points. Unlike the personal version, the Library Edition is designed for in-library research and does not include private tree-building tools. </a:t>
            </a:r>
          </a:p>
          <a:p>
            <a:r>
              <a:rPr lang="en-US" sz="1200" b="0" i="0" kern="1200" dirty="0">
                <a:solidFill>
                  <a:schemeClr val="tx1"/>
                </a:solidFill>
                <a:effectLst/>
                <a:latin typeface="+mn-lt"/>
                <a:ea typeface="+mn-ea"/>
                <a:cs typeface="+mn-cs"/>
              </a:rPr>
              <a:t>Cass County Public Library +2</a:t>
            </a:r>
          </a:p>
          <a:p>
            <a:r>
              <a:rPr lang="en-US" sz="1200" b="1" i="0" kern="1200" dirty="0">
                <a:solidFill>
                  <a:schemeClr val="tx1"/>
                </a:solidFill>
                <a:effectLst/>
                <a:latin typeface="+mn-lt"/>
                <a:ea typeface="+mn-ea"/>
                <a:cs typeface="+mn-cs"/>
              </a:rPr>
              <a:t>Core Search Methods</a:t>
            </a:r>
          </a:p>
          <a:p>
            <a:r>
              <a:rPr lang="en-US" sz="1200" b="1" i="0" kern="1200" dirty="0">
                <a:solidFill>
                  <a:schemeClr val="tx1"/>
                </a:solidFill>
                <a:effectLst/>
                <a:latin typeface="+mn-lt"/>
                <a:ea typeface="+mn-ea"/>
                <a:cs typeface="+mn-cs"/>
              </a:rPr>
              <a:t>All Categories (Basic Search)</a:t>
            </a:r>
            <a:r>
              <a:rPr lang="en-US" sz="1200" b="0" i="0" kern="1200" dirty="0">
                <a:solidFill>
                  <a:schemeClr val="tx1"/>
                </a:solidFill>
                <a:effectLst/>
                <a:latin typeface="+mn-lt"/>
                <a:ea typeface="+mn-ea"/>
                <a:cs typeface="+mn-cs"/>
              </a:rPr>
              <a:t>: Accessible via the "Begin Searching" button or the "Search" tab, this broad tool queries the entire database simultaneously. It is best for initial research on an ancestor but can produce overwhelming results for common names.</a:t>
            </a:r>
          </a:p>
          <a:p>
            <a:r>
              <a:rPr lang="en-US" sz="1200" b="1" i="0" kern="1200" dirty="0">
                <a:solidFill>
                  <a:schemeClr val="tx1"/>
                </a:solidFill>
                <a:effectLst/>
                <a:latin typeface="+mn-lt"/>
                <a:ea typeface="+mn-ea"/>
                <a:cs typeface="+mn-cs"/>
              </a:rPr>
              <a:t>Category-Specific Search</a:t>
            </a:r>
            <a:r>
              <a:rPr lang="en-US" sz="1200" b="0" i="0" kern="1200" dirty="0">
                <a:solidFill>
                  <a:schemeClr val="tx1"/>
                </a:solidFill>
                <a:effectLst/>
                <a:latin typeface="+mn-lt"/>
                <a:ea typeface="+mn-ea"/>
                <a:cs typeface="+mn-cs"/>
              </a:rPr>
              <a:t>: Users can narrow their focus by searching within specific record types, which provides customized search fields (e.g., ship name for immigration):</a:t>
            </a:r>
          </a:p>
          <a:p>
            <a:pPr lvl="1"/>
            <a:r>
              <a:rPr lang="en-US" sz="1200" b="1" i="0" kern="1200" dirty="0">
                <a:solidFill>
                  <a:schemeClr val="tx1"/>
                </a:solidFill>
                <a:effectLst/>
                <a:latin typeface="+mn-lt"/>
                <a:ea typeface="+mn-ea"/>
                <a:cs typeface="+mn-cs"/>
              </a:rPr>
              <a:t>Census &amp; Voter Lists</a:t>
            </a:r>
            <a:r>
              <a:rPr lang="en-US" sz="1200" b="0" i="0" kern="1200" dirty="0">
                <a:solidFill>
                  <a:schemeClr val="tx1"/>
                </a:solidFill>
                <a:effectLst/>
                <a:latin typeface="+mn-lt"/>
                <a:ea typeface="+mn-ea"/>
                <a:cs typeface="+mn-cs"/>
              </a:rPr>
              <a:t>: Includes all U.S. Federal Censuses (1790–1950) and various state and international voter lists.</a:t>
            </a:r>
          </a:p>
          <a:p>
            <a:pPr lvl="1"/>
            <a:r>
              <a:rPr lang="en-US" sz="1200" b="1" i="0" kern="1200" dirty="0">
                <a:solidFill>
                  <a:schemeClr val="tx1"/>
                </a:solidFill>
                <a:effectLst/>
                <a:latin typeface="+mn-lt"/>
                <a:ea typeface="+mn-ea"/>
                <a:cs typeface="+mn-cs"/>
              </a:rPr>
              <a:t>Birth, Marriage &amp; Death (Vital Records)</a:t>
            </a:r>
            <a:r>
              <a:rPr lang="en-US" sz="1200" b="0" i="0" kern="1200" dirty="0">
                <a:solidFill>
                  <a:schemeClr val="tx1"/>
                </a:solidFill>
                <a:effectLst/>
                <a:latin typeface="+mn-lt"/>
                <a:ea typeface="+mn-ea"/>
                <a:cs typeface="+mn-cs"/>
              </a:rPr>
              <a:t>: Focused on certificates, church registers, and indexes.</a:t>
            </a:r>
          </a:p>
          <a:p>
            <a:pPr lvl="1"/>
            <a:r>
              <a:rPr lang="en-US" sz="1200" b="1" i="0" kern="1200" dirty="0">
                <a:solidFill>
                  <a:schemeClr val="tx1"/>
                </a:solidFill>
                <a:effectLst/>
                <a:latin typeface="+mn-lt"/>
                <a:ea typeface="+mn-ea"/>
                <a:cs typeface="+mn-cs"/>
              </a:rPr>
              <a:t>Military</a:t>
            </a:r>
            <a:r>
              <a:rPr lang="en-US" sz="1200" b="0" i="0" kern="1200" dirty="0">
                <a:solidFill>
                  <a:schemeClr val="tx1"/>
                </a:solidFill>
                <a:effectLst/>
                <a:latin typeface="+mn-lt"/>
                <a:ea typeface="+mn-ea"/>
                <a:cs typeface="+mn-cs"/>
              </a:rPr>
              <a:t>: Covers draft cards, pension indexes, and service records.</a:t>
            </a:r>
          </a:p>
          <a:p>
            <a:pPr lvl="1"/>
            <a:r>
              <a:rPr lang="en-US" sz="1200" b="1" i="0" kern="1200" dirty="0">
                <a:solidFill>
                  <a:schemeClr val="tx1"/>
                </a:solidFill>
                <a:effectLst/>
                <a:latin typeface="+mn-lt"/>
                <a:ea typeface="+mn-ea"/>
                <a:cs typeface="+mn-cs"/>
              </a:rPr>
              <a:t>Immigration &amp; Travel</a:t>
            </a:r>
            <a:r>
              <a:rPr lang="en-US" sz="1200" b="0" i="0" kern="1200" dirty="0">
                <a:solidFill>
                  <a:schemeClr val="tx1"/>
                </a:solidFill>
                <a:effectLst/>
                <a:latin typeface="+mn-lt"/>
                <a:ea typeface="+mn-ea"/>
                <a:cs typeface="+mn-cs"/>
              </a:rPr>
              <a:t>: Specifically searches passenger lists, naturalization records, and border crossings.</a:t>
            </a:r>
          </a:p>
          <a:p>
            <a:r>
              <a:rPr lang="en-US" sz="1200" b="1" i="0" kern="1200" dirty="0">
                <a:solidFill>
                  <a:schemeClr val="tx1"/>
                </a:solidFill>
                <a:effectLst/>
                <a:latin typeface="+mn-lt"/>
                <a:ea typeface="+mn-ea"/>
                <a:cs typeface="+mn-cs"/>
              </a:rPr>
              <a:t>Card Catalog</a:t>
            </a:r>
            <a:r>
              <a:rPr lang="en-US" sz="1200" b="0" i="0" kern="1200" dirty="0">
                <a:solidFill>
                  <a:schemeClr val="tx1"/>
                </a:solidFill>
                <a:effectLst/>
                <a:latin typeface="+mn-lt"/>
                <a:ea typeface="+mn-ea"/>
                <a:cs typeface="+mn-cs"/>
              </a:rPr>
              <a:t>: A database of all available record collections. Users can search by title or keyword to find specific datasets (e.g., "Missouri Marriages") rather than searching by an individual's name.</a:t>
            </a:r>
          </a:p>
          <a:p>
            <a:r>
              <a:rPr lang="en-US" sz="1200" b="1" i="0" kern="1200" dirty="0">
                <a:solidFill>
                  <a:schemeClr val="tx1"/>
                </a:solidFill>
                <a:effectLst/>
                <a:latin typeface="+mn-lt"/>
                <a:ea typeface="+mn-ea"/>
                <a:cs typeface="+mn-cs"/>
              </a:rPr>
              <a:t>Map/Location Search</a:t>
            </a:r>
            <a:r>
              <a:rPr lang="en-US" sz="1200" b="0" i="0" kern="1200" dirty="0">
                <a:solidFill>
                  <a:schemeClr val="tx1"/>
                </a:solidFill>
                <a:effectLst/>
                <a:latin typeface="+mn-lt"/>
                <a:ea typeface="+mn-ea"/>
                <a:cs typeface="+mn-cs"/>
              </a:rPr>
              <a:t>: An interactive map on the search page allows users to click on a state or country to see all collections specifically related to that geographic area.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1AE37DF-E493-46ED-8CA1-08D1C6C30738}" type="slidenum">
              <a:rPr lang="en-US" smtClean="0"/>
              <a:t>19</a:t>
            </a:fld>
            <a:endParaRPr lang="en-US"/>
          </a:p>
        </p:txBody>
      </p:sp>
    </p:spTree>
    <p:extLst>
      <p:ext uri="{BB962C8B-B14F-4D97-AF65-F5344CB8AC3E}">
        <p14:creationId xmlns:p14="http://schemas.microsoft.com/office/powerpoint/2010/main" val="40884996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0" i="0" kern="1200" dirty="0" err="1">
                <a:solidFill>
                  <a:schemeClr val="tx1"/>
                </a:solidFill>
                <a:effectLst/>
                <a:latin typeface="+mn-lt"/>
                <a:ea typeface="+mn-ea"/>
                <a:cs typeface="+mn-cs"/>
                <a:hlinkClick r:id="rId3"/>
              </a:rPr>
              <a:t>HeritageQuest</a:t>
            </a:r>
            <a:r>
              <a:rPr lang="en-US" sz="1200" b="0" i="0" kern="1200" dirty="0">
                <a:solidFill>
                  <a:schemeClr val="tx1"/>
                </a:solidFill>
                <a:effectLst/>
                <a:latin typeface="+mn-lt"/>
                <a:ea typeface="+mn-ea"/>
                <a:cs typeface="+mn-cs"/>
                <a:hlinkClick r:id="rId3"/>
              </a:rPr>
              <a:t> Online</a:t>
            </a:r>
            <a:r>
              <a:rPr lang="en-US" sz="1200" b="0" i="0" kern="1200" dirty="0">
                <a:solidFill>
                  <a:schemeClr val="tx1"/>
                </a:solidFill>
                <a:effectLst/>
                <a:latin typeface="+mn-lt"/>
                <a:ea typeface="+mn-ea"/>
                <a:cs typeface="+mn-cs"/>
              </a:rPr>
              <a:t>, which is powered by </a:t>
            </a:r>
            <a:r>
              <a:rPr lang="en-US" sz="1200" b="0" i="0" kern="1200" dirty="0">
                <a:solidFill>
                  <a:schemeClr val="tx1"/>
                </a:solidFill>
                <a:effectLst/>
                <a:latin typeface="+mn-lt"/>
                <a:ea typeface="+mn-ea"/>
                <a:cs typeface="+mn-cs"/>
                <a:hlinkClick r:id="rId4"/>
              </a:rPr>
              <a:t>Ancestry®</a:t>
            </a:r>
            <a:r>
              <a:rPr lang="en-US" sz="1200" b="0" i="0" kern="1200" dirty="0">
                <a:solidFill>
                  <a:schemeClr val="tx1"/>
                </a:solidFill>
                <a:effectLst/>
                <a:latin typeface="+mn-lt"/>
                <a:ea typeface="+mn-ea"/>
                <a:cs typeface="+mn-cs"/>
              </a:rPr>
              <a:t>, provides a simplified search interface primarily focused on U.S. genealogical records. Its primary search functions are organized into several core data sets: </a:t>
            </a:r>
          </a:p>
          <a:p>
            <a:r>
              <a:rPr lang="en-US" sz="1200" b="0" i="0" kern="1200" dirty="0">
                <a:solidFill>
                  <a:schemeClr val="tx1"/>
                </a:solidFill>
                <a:effectLst/>
                <a:latin typeface="+mn-lt"/>
                <a:ea typeface="+mn-ea"/>
                <a:cs typeface="+mn-cs"/>
              </a:rPr>
              <a:t>Laurel County Public Library +1</a:t>
            </a:r>
          </a:p>
          <a:p>
            <a:r>
              <a:rPr lang="en-US" sz="1200" b="1" i="0" kern="1200" dirty="0">
                <a:solidFill>
                  <a:schemeClr val="tx1"/>
                </a:solidFill>
                <a:effectLst/>
                <a:latin typeface="+mn-lt"/>
                <a:ea typeface="+mn-ea"/>
                <a:cs typeface="+mn-cs"/>
              </a:rPr>
              <a:t>U.S. Federal Census Search</a:t>
            </a:r>
            <a:r>
              <a:rPr lang="en-US" sz="1200" b="0" i="0" kern="1200" dirty="0">
                <a:solidFill>
                  <a:schemeClr val="tx1"/>
                </a:solidFill>
                <a:effectLst/>
                <a:latin typeface="+mn-lt"/>
                <a:ea typeface="+mn-ea"/>
                <a:cs typeface="+mn-cs"/>
              </a:rPr>
              <a:t>: This is the most popular function, allowing users to search every available federal census from 1790 through 1950. You can search by name, location, and other life events to view original digital images of census pages.</a:t>
            </a:r>
          </a:p>
          <a:p>
            <a:r>
              <a:rPr lang="en-US" sz="1200" b="1" i="0" kern="1200" dirty="0">
                <a:solidFill>
                  <a:schemeClr val="tx1"/>
                </a:solidFill>
                <a:effectLst/>
                <a:latin typeface="+mn-lt"/>
                <a:ea typeface="+mn-ea"/>
                <a:cs typeface="+mn-cs"/>
              </a:rPr>
              <a:t>Genealogy &amp; Local History Books Search</a:t>
            </a:r>
            <a:r>
              <a:rPr lang="en-US" sz="1200" b="0" i="0" kern="1200" dirty="0">
                <a:solidFill>
                  <a:schemeClr val="tx1"/>
                </a:solidFill>
                <a:effectLst/>
                <a:latin typeface="+mn-lt"/>
                <a:ea typeface="+mn-ea"/>
                <a:cs typeface="+mn-cs"/>
              </a:rPr>
              <a:t>: Users can perform a full-text search across more than 28,000 digitized family histories, local histories, and city directories. You can search by </a:t>
            </a:r>
            <a:r>
              <a:rPr lang="en-US" sz="1200" b="1" i="0" kern="1200" dirty="0">
                <a:solidFill>
                  <a:schemeClr val="tx1"/>
                </a:solidFill>
                <a:effectLst/>
                <a:latin typeface="+mn-lt"/>
                <a:ea typeface="+mn-ea"/>
                <a:cs typeface="+mn-cs"/>
              </a:rPr>
              <a:t>Person</a:t>
            </a:r>
            <a:r>
              <a:rPr lang="en-US" sz="1200" b="0" i="0" kern="1200" dirty="0">
                <a:solidFill>
                  <a:schemeClr val="tx1"/>
                </a:solidFill>
                <a:effectLst/>
                <a:latin typeface="+mn-lt"/>
                <a:ea typeface="+mn-ea"/>
                <a:cs typeface="+mn-cs"/>
              </a:rPr>
              <a:t> to find names mentioned within the text or by </a:t>
            </a:r>
            <a:r>
              <a:rPr lang="en-US" sz="1200" b="1" i="0" kern="1200" dirty="0">
                <a:solidFill>
                  <a:schemeClr val="tx1"/>
                </a:solidFill>
                <a:effectLst/>
                <a:latin typeface="+mn-lt"/>
                <a:ea typeface="+mn-ea"/>
                <a:cs typeface="+mn-cs"/>
              </a:rPr>
              <a:t>Publication</a:t>
            </a:r>
            <a:r>
              <a:rPr lang="en-US" sz="1200" b="0" i="0" kern="1200" dirty="0">
                <a:solidFill>
                  <a:schemeClr val="tx1"/>
                </a:solidFill>
                <a:effectLst/>
                <a:latin typeface="+mn-lt"/>
                <a:ea typeface="+mn-ea"/>
                <a:cs typeface="+mn-cs"/>
              </a:rPr>
              <a:t> to find specific book titles.</a:t>
            </a:r>
          </a:p>
          <a:p>
            <a:r>
              <a:rPr lang="en-US" sz="1200" b="1" i="0" kern="1200" dirty="0">
                <a:solidFill>
                  <a:schemeClr val="tx1"/>
                </a:solidFill>
                <a:effectLst/>
                <a:latin typeface="+mn-lt"/>
                <a:ea typeface="+mn-ea"/>
                <a:cs typeface="+mn-cs"/>
              </a:rPr>
              <a:t>Revolutionary War Records</a:t>
            </a:r>
            <a:r>
              <a:rPr lang="en-US" sz="1200" b="0" i="0" kern="1200" dirty="0">
                <a:solidFill>
                  <a:schemeClr val="tx1"/>
                </a:solidFill>
                <a:effectLst/>
                <a:latin typeface="+mn-lt"/>
                <a:ea typeface="+mn-ea"/>
                <a:cs typeface="+mn-cs"/>
              </a:rPr>
              <a:t>: This specialized search accesses the complete NARA collection of pension and bounty-land warrant application files for over 80,000 officers and enlisted men.</a:t>
            </a:r>
          </a:p>
          <a:p>
            <a:r>
              <a:rPr lang="en-US" sz="1200" b="1" i="0" kern="1200" dirty="0">
                <a:solidFill>
                  <a:schemeClr val="tx1"/>
                </a:solidFill>
                <a:effectLst/>
                <a:latin typeface="+mn-lt"/>
                <a:ea typeface="+mn-ea"/>
                <a:cs typeface="+mn-cs"/>
              </a:rPr>
              <a:t>Freedman’s Bank Records (1865–1874)</a:t>
            </a:r>
            <a:r>
              <a:rPr lang="en-US" sz="1200" b="0" i="0" kern="1200" dirty="0">
                <a:solidFill>
                  <a:schemeClr val="tx1"/>
                </a:solidFill>
                <a:effectLst/>
                <a:latin typeface="+mn-lt"/>
                <a:ea typeface="+mn-ea"/>
                <a:cs typeface="+mn-cs"/>
              </a:rPr>
              <a:t>: A critical tool for African American research, this allows users to search names of bank applicants, their dependents, and heirs.</a:t>
            </a:r>
          </a:p>
          <a:p>
            <a:endParaRPr lang="en-US" dirty="0"/>
          </a:p>
          <a:p>
            <a:r>
              <a:rPr lang="en-US" sz="1200" b="1" i="0" kern="1200" dirty="0">
                <a:solidFill>
                  <a:schemeClr val="tx1"/>
                </a:solidFill>
                <a:effectLst/>
                <a:latin typeface="+mn-lt"/>
                <a:ea typeface="+mn-ea"/>
                <a:cs typeface="+mn-cs"/>
              </a:rPr>
              <a:t>U.S. Congressional Serial Set</a:t>
            </a:r>
            <a:r>
              <a:rPr lang="en-US" sz="1200" b="0" i="0" kern="1200" dirty="0">
                <a:solidFill>
                  <a:schemeClr val="tx1"/>
                </a:solidFill>
                <a:effectLst/>
                <a:latin typeface="+mn-lt"/>
                <a:ea typeface="+mn-ea"/>
                <a:cs typeface="+mn-cs"/>
              </a:rPr>
              <a:t>: Users can search for memorials, petitions, and private relief actions made to the U.S. Congress dating back to 1789.</a:t>
            </a:r>
          </a:p>
          <a:p>
            <a:r>
              <a:rPr lang="en-US" sz="1200" b="1" i="0" kern="1200" dirty="0">
                <a:solidFill>
                  <a:schemeClr val="tx1"/>
                </a:solidFill>
                <a:effectLst/>
                <a:latin typeface="+mn-lt"/>
                <a:ea typeface="+mn-ea"/>
                <a:cs typeface="+mn-cs"/>
              </a:rPr>
              <a:t>Interactive Census Maps</a:t>
            </a:r>
            <a:r>
              <a:rPr lang="en-US" sz="1200" b="0" i="0" kern="1200" dirty="0">
                <a:solidFill>
                  <a:schemeClr val="tx1"/>
                </a:solidFill>
                <a:effectLst/>
                <a:latin typeface="+mn-lt"/>
                <a:ea typeface="+mn-ea"/>
                <a:cs typeface="+mn-cs"/>
              </a:rPr>
              <a:t>: The "Maps" tab provides a visual search tool to view how U.S. state and county boundaries changed between 1790 and 1920, helping researchers identify where records might be located. </a:t>
            </a:r>
          </a:p>
          <a:p>
            <a:r>
              <a:rPr lang="en-US" sz="1200" b="0" i="0" kern="1200" dirty="0">
                <a:solidFill>
                  <a:schemeClr val="tx1"/>
                </a:solidFill>
                <a:effectLst/>
                <a:latin typeface="+mn-lt"/>
                <a:ea typeface="+mn-ea"/>
                <a:cs typeface="+mn-cs"/>
              </a:rPr>
              <a:t>Tennessee Electronic Library +7</a:t>
            </a:r>
          </a:p>
          <a:p>
            <a:r>
              <a:rPr lang="en-US" sz="1200" b="0" i="0" kern="1200" dirty="0" err="1">
                <a:solidFill>
                  <a:schemeClr val="tx1"/>
                </a:solidFill>
                <a:effectLst/>
                <a:latin typeface="+mn-lt"/>
                <a:ea typeface="+mn-ea"/>
                <a:cs typeface="+mn-cs"/>
              </a:rPr>
              <a:t>HeritageQuest</a:t>
            </a:r>
            <a:r>
              <a:rPr lang="en-US" sz="1200" b="0" i="0" kern="1200" dirty="0">
                <a:solidFill>
                  <a:schemeClr val="tx1"/>
                </a:solidFill>
                <a:effectLst/>
                <a:latin typeface="+mn-lt"/>
                <a:ea typeface="+mn-ea"/>
                <a:cs typeface="+mn-cs"/>
              </a:rPr>
              <a:t> also includes a </a:t>
            </a:r>
            <a:r>
              <a:rPr lang="en-US" sz="1200" b="1" i="0" kern="1200" dirty="0">
                <a:solidFill>
                  <a:schemeClr val="tx1"/>
                </a:solidFill>
                <a:effectLst/>
                <a:latin typeface="+mn-lt"/>
                <a:ea typeface="+mn-ea"/>
                <a:cs typeface="+mn-cs"/>
              </a:rPr>
              <a:t>Research Aids</a:t>
            </a:r>
            <a:r>
              <a:rPr lang="en-US" sz="1200" b="0" i="0" kern="1200" dirty="0">
                <a:solidFill>
                  <a:schemeClr val="tx1"/>
                </a:solidFill>
                <a:effectLst/>
                <a:latin typeface="+mn-lt"/>
                <a:ea typeface="+mn-ea"/>
                <a:cs typeface="+mn-cs"/>
              </a:rPr>
              <a:t> section that provides tips and guides for using these search functions effectively. </a:t>
            </a:r>
          </a:p>
          <a:p>
            <a:endParaRPr lang="en-US" dirty="0"/>
          </a:p>
          <a:p>
            <a:endParaRPr lang="en-US" dirty="0"/>
          </a:p>
        </p:txBody>
      </p:sp>
      <p:sp>
        <p:nvSpPr>
          <p:cNvPr id="4" name="Slide Number Placeholder 3"/>
          <p:cNvSpPr>
            <a:spLocks noGrp="1"/>
          </p:cNvSpPr>
          <p:nvPr>
            <p:ph type="sldNum" sz="quarter" idx="5"/>
          </p:nvPr>
        </p:nvSpPr>
        <p:spPr/>
        <p:txBody>
          <a:bodyPr/>
          <a:lstStyle/>
          <a:p>
            <a:fld id="{91AE37DF-E493-46ED-8CA1-08D1C6C30738}" type="slidenum">
              <a:rPr lang="en-US" smtClean="0"/>
              <a:t>21</a:t>
            </a:fld>
            <a:endParaRPr lang="en-US"/>
          </a:p>
        </p:txBody>
      </p:sp>
    </p:spTree>
    <p:extLst>
      <p:ext uri="{BB962C8B-B14F-4D97-AF65-F5344CB8AC3E}">
        <p14:creationId xmlns:p14="http://schemas.microsoft.com/office/powerpoint/2010/main" val="4853026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Personal account, institutional account</a:t>
            </a:r>
          </a:p>
          <a:p>
            <a:r>
              <a:rPr lang="en-US" dirty="0"/>
              <a:t>Affiliate library</a:t>
            </a:r>
          </a:p>
        </p:txBody>
      </p:sp>
      <p:sp>
        <p:nvSpPr>
          <p:cNvPr id="4" name="Slide Number Placeholder 3"/>
          <p:cNvSpPr>
            <a:spLocks noGrp="1"/>
          </p:cNvSpPr>
          <p:nvPr>
            <p:ph type="sldNum" sz="quarter" idx="5"/>
          </p:nvPr>
        </p:nvSpPr>
        <p:spPr/>
        <p:txBody>
          <a:bodyPr/>
          <a:lstStyle/>
          <a:p>
            <a:fld id="{91AE37DF-E493-46ED-8CA1-08D1C6C30738}" type="slidenum">
              <a:rPr lang="en-US" smtClean="0"/>
              <a:t>22</a:t>
            </a:fld>
            <a:endParaRPr lang="en-US"/>
          </a:p>
        </p:txBody>
      </p:sp>
    </p:spTree>
    <p:extLst>
      <p:ext uri="{BB962C8B-B14F-4D97-AF65-F5344CB8AC3E}">
        <p14:creationId xmlns:p14="http://schemas.microsoft.com/office/powerpoint/2010/main" val="2763828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000"/>
              </a:spcBef>
              <a:buFont typeface="Arial"/>
              <a:buChar char="•"/>
            </a:pPr>
            <a:r>
              <a:rPr lang="en-US"/>
              <a:t>Never did genealogy</a:t>
            </a:r>
          </a:p>
          <a:p>
            <a:pPr marL="171450" indent="-171450">
              <a:lnSpc>
                <a:spcPct val="90000"/>
              </a:lnSpc>
              <a:spcBef>
                <a:spcPts val="1000"/>
              </a:spcBef>
              <a:buFont typeface="Arial"/>
              <a:buChar char="•"/>
            </a:pPr>
            <a:r>
              <a:rPr lang="en-US"/>
              <a:t>40 years later</a:t>
            </a:r>
          </a:p>
          <a:p>
            <a:pPr marL="171450" indent="-171450">
              <a:lnSpc>
                <a:spcPct val="90000"/>
              </a:lnSpc>
              <a:spcBef>
                <a:spcPts val="1000"/>
              </a:spcBef>
              <a:buFont typeface="Arial"/>
              <a:buChar char="•"/>
            </a:pPr>
            <a:r>
              <a:rPr lang="en-US"/>
              <a:t>3 size libraries</a:t>
            </a:r>
          </a:p>
          <a:p>
            <a:pPr marL="171450" indent="-171450">
              <a:lnSpc>
                <a:spcPct val="90000"/>
              </a:lnSpc>
              <a:spcBef>
                <a:spcPts val="1000"/>
              </a:spcBef>
              <a:buFont typeface="Arial"/>
              <a:buChar char="•"/>
            </a:pPr>
            <a:r>
              <a:rPr lang="en-US"/>
              <a:t>Obituary Credits</a:t>
            </a:r>
          </a:p>
          <a:p>
            <a:pPr marL="171450" indent="-171450">
              <a:lnSpc>
                <a:spcPct val="90000"/>
              </a:lnSpc>
              <a:spcBef>
                <a:spcPts val="1000"/>
              </a:spcBef>
              <a:buFont typeface="Arial"/>
              <a:buChar char="•"/>
            </a:pPr>
            <a:r>
              <a:rPr lang="en-US">
                <a:solidFill>
                  <a:srgbClr val="4A4A45"/>
                </a:solidFill>
              </a:rPr>
              <a:t>National Genealogical Society’s P. William Filby award for outstanding service as a Genealogical Librarian</a:t>
            </a:r>
            <a:endParaRPr lang="en-US"/>
          </a:p>
          <a:p>
            <a:pPr marL="171450" indent="-171450">
              <a:lnSpc>
                <a:spcPct val="90000"/>
              </a:lnSpc>
              <a:spcBef>
                <a:spcPts val="1000"/>
              </a:spcBef>
              <a:buFont typeface="Arial"/>
              <a:buChar char="•"/>
            </a:pPr>
            <a:r>
              <a:rPr lang="en-US">
                <a:solidFill>
                  <a:srgbClr val="4A4A45"/>
                </a:solidFill>
              </a:rPr>
              <a:t>Fellow of the Texas State Genealogical Society </a:t>
            </a:r>
            <a:endParaRPr lang="en-US"/>
          </a:p>
          <a:p>
            <a:pPr marL="171450" indent="-171450">
              <a:lnSpc>
                <a:spcPct val="90000"/>
              </a:lnSpc>
              <a:spcBef>
                <a:spcPts val="1000"/>
              </a:spcBef>
              <a:buFont typeface="Arial"/>
              <a:buChar char="•"/>
            </a:pPr>
            <a:r>
              <a:rPr lang="en-US" dirty="0">
                <a:solidFill>
                  <a:srgbClr val="4A4A45"/>
                </a:solidFill>
              </a:rPr>
              <a:t>Lloyd DeWitt </a:t>
            </a:r>
            <a:r>
              <a:rPr lang="en-US" dirty="0" err="1">
                <a:solidFill>
                  <a:srgbClr val="4A4A45"/>
                </a:solidFill>
              </a:rPr>
              <a:t>Bockstruck</a:t>
            </a:r>
            <a:r>
              <a:rPr lang="en-US" dirty="0">
                <a:solidFill>
                  <a:srgbClr val="4A4A45"/>
                </a:solidFill>
              </a:rPr>
              <a:t> Distinguished Service Award to the Genealogical Community, </a:t>
            </a:r>
            <a:r>
              <a:rPr lang="en-US" dirty="0" err="1">
                <a:solidFill>
                  <a:srgbClr val="4A4A45"/>
                </a:solidFill>
              </a:rPr>
              <a:t>DallasGenealogical</a:t>
            </a:r>
            <a:r>
              <a:rPr lang="en-US" dirty="0">
                <a:solidFill>
                  <a:srgbClr val="4A4A45"/>
                </a:solidFill>
              </a:rPr>
              <a:t> Society.</a:t>
            </a:r>
            <a:endParaRPr lang="en-US" dirty="0"/>
          </a:p>
          <a:p>
            <a:pPr marL="171450" indent="-171450">
              <a:lnSpc>
                <a:spcPct val="90000"/>
              </a:lnSpc>
              <a:spcBef>
                <a:spcPts val="1000"/>
              </a:spcBef>
              <a:buFont typeface="Arial"/>
              <a:buChar char="•"/>
            </a:pPr>
            <a:r>
              <a:rPr lang="en-US" dirty="0" err="1">
                <a:solidFill>
                  <a:srgbClr val="4A4A45"/>
                </a:solidFill>
              </a:rPr>
              <a:t>Cat</a:t>
            </a:r>
            <a:r>
              <a:rPr lang="en-US" dirty="0">
                <a:solidFill>
                  <a:srgbClr val="4A4A45"/>
                </a:solidFill>
              </a:rPr>
              <a:t> mom</a:t>
            </a:r>
          </a:p>
          <a:p>
            <a:pPr marL="171450" indent="-171450">
              <a:lnSpc>
                <a:spcPct val="90000"/>
              </a:lnSpc>
              <a:spcBef>
                <a:spcPts val="1000"/>
              </a:spcBef>
              <a:buFont typeface="Arial"/>
              <a:buChar char="•"/>
            </a:pPr>
            <a:endParaRPr lang="en-US"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True needs: Skills - listening, guiding, providing 
Guide to right resources: Realistic expectation within resources
Empower Research Skills: teaching vs. doing - computer / mouse
Manage expectations: what resources/skills/interest but still build user relationships</a:t>
            </a:r>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185BB-8B07-4DC9-86F3-2A225C77748D}"/>
              </a:ext>
            </a:extLst>
          </p:cNvPr>
          <p:cNvSpPr>
            <a:spLocks noGrp="1"/>
          </p:cNvSpPr>
          <p:nvPr>
            <p:ph type="ctrTitle"/>
          </p:nvPr>
        </p:nvSpPr>
        <p:spPr>
          <a:xfrm>
            <a:off x="1920240" y="1514246"/>
            <a:ext cx="9165866" cy="3423514"/>
          </a:xfrm>
        </p:spPr>
        <p:txBody>
          <a:bodyPr anchor="b">
            <a:normAutofit/>
          </a:bodyPr>
          <a:lstStyle>
            <a:lvl1pPr algn="l">
              <a:lnSpc>
                <a:spcPct val="130000"/>
              </a:lnSpc>
              <a:defRPr sz="6400" spc="2311" baseline="0"/>
            </a:lvl1pPr>
          </a:lstStyle>
          <a:p>
            <a:r>
              <a:rPr lang="en-US" dirty="0"/>
              <a:t>Click to edit Master title style</a:t>
            </a:r>
          </a:p>
        </p:txBody>
      </p:sp>
      <p:sp>
        <p:nvSpPr>
          <p:cNvPr id="3" name="Subtitle 2">
            <a:extLst>
              <a:ext uri="{FF2B5EF4-FFF2-40B4-BE49-F238E27FC236}">
                <a16:creationId xmlns:a16="http://schemas.microsoft.com/office/drawing/2014/main" id="{514D496A-6E7A-4923-8ED5-B4164125DEB6}"/>
              </a:ext>
            </a:extLst>
          </p:cNvPr>
          <p:cNvSpPr>
            <a:spLocks noGrp="1"/>
          </p:cNvSpPr>
          <p:nvPr>
            <p:ph type="subTitle" idx="1"/>
          </p:nvPr>
        </p:nvSpPr>
        <p:spPr>
          <a:xfrm>
            <a:off x="1920240" y="5618074"/>
            <a:ext cx="9165866" cy="1115155"/>
          </a:xfrm>
          <a:prstGeom prst="rect">
            <a:avLst/>
          </a:prstGeom>
        </p:spPr>
        <p:txBody>
          <a:bodyPr>
            <a:normAutofit/>
          </a:bodyPr>
          <a:lstStyle>
            <a:lvl1pPr marL="0" indent="0" algn="l">
              <a:lnSpc>
                <a:spcPct val="130000"/>
              </a:lnSpc>
              <a:buNone/>
              <a:defRPr sz="2844" b="1" cap="all" spc="1067" baseline="0"/>
            </a:lvl1pPr>
            <a:lvl2pPr marL="812810" indent="0" algn="ctr">
              <a:buNone/>
              <a:defRPr sz="2844"/>
            </a:lvl2pPr>
            <a:lvl3pPr marL="1625620" indent="0" algn="ctr">
              <a:buNone/>
              <a:defRPr sz="2844"/>
            </a:lvl3pPr>
            <a:lvl4pPr marL="2438430" indent="0" algn="ctr">
              <a:buNone/>
              <a:defRPr sz="2844"/>
            </a:lvl4pPr>
            <a:lvl5pPr marL="3251241" indent="0" algn="ctr">
              <a:buNone/>
              <a:defRPr sz="2844"/>
            </a:lvl5pPr>
            <a:lvl6pPr marL="4064051" indent="0" algn="ctr">
              <a:buNone/>
              <a:defRPr sz="2844"/>
            </a:lvl6pPr>
            <a:lvl7pPr marL="4876861" indent="0" algn="ctr">
              <a:buNone/>
              <a:defRPr sz="2844"/>
            </a:lvl7pPr>
            <a:lvl8pPr marL="5689671" indent="0" algn="ctr">
              <a:buNone/>
              <a:defRPr sz="2844"/>
            </a:lvl8pPr>
            <a:lvl9pPr marL="6502481" indent="0" algn="ctr">
              <a:buNone/>
              <a:defRPr sz="2844"/>
            </a:lvl9pPr>
          </a:lstStyle>
          <a:p>
            <a:r>
              <a:rPr lang="en-US" dirty="0"/>
              <a:t>Click to edit Master subtitle style</a:t>
            </a:r>
          </a:p>
        </p:txBody>
      </p:sp>
      <p:sp>
        <p:nvSpPr>
          <p:cNvPr id="4" name="Date Placeholder 3">
            <a:extLst>
              <a:ext uri="{FF2B5EF4-FFF2-40B4-BE49-F238E27FC236}">
                <a16:creationId xmlns:a16="http://schemas.microsoft.com/office/drawing/2014/main" id="{3F5E3D20-43DC-4C14-8CFF-18545AED1B5B}"/>
              </a:ext>
            </a:extLst>
          </p:cNvPr>
          <p:cNvSpPr>
            <a:spLocks noGrp="1"/>
          </p:cNvSpPr>
          <p:nvPr>
            <p:ph type="dt" sz="half" idx="10"/>
          </p:nvPr>
        </p:nvSpPr>
        <p:spPr/>
        <p:txBody>
          <a:bodyPr/>
          <a:lstStyle/>
          <a:p>
            <a:fld id="{7CC70CF7-838D-41F7-9297-B5F83BDCEB13}" type="datetimeFigureOut">
              <a:rPr lang="en-US" dirty="0"/>
              <a:t>4/14/2026</a:t>
            </a:fld>
            <a:endParaRPr lang="en-US" dirty="0"/>
          </a:p>
        </p:txBody>
      </p:sp>
      <p:sp>
        <p:nvSpPr>
          <p:cNvPr id="5" name="Footer Placeholder 4">
            <a:extLst>
              <a:ext uri="{FF2B5EF4-FFF2-40B4-BE49-F238E27FC236}">
                <a16:creationId xmlns:a16="http://schemas.microsoft.com/office/drawing/2014/main" id="{E34FC300-5AFC-418B-85FD-EFA94BD7AF4C}"/>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F69C7E81-ED3C-4DB0-8E74-AD2A87E6BE8A}"/>
              </a:ext>
            </a:extLst>
          </p:cNvPr>
          <p:cNvSpPr>
            <a:spLocks noGrp="1"/>
          </p:cNvSpPr>
          <p:nvPr>
            <p:ph type="sldNum" sz="quarter" idx="12"/>
          </p:nvPr>
        </p:nvSpPr>
        <p:spPr/>
        <p:txBody>
          <a:bodyPr/>
          <a:lstStyle/>
          <a:p>
            <a:fld id="{8DFDE724-0293-4953-AE9D-4D814FA589B0}" type="slidenum">
              <a:rPr lang="en-US" dirty="0"/>
              <a:t>‹#›</a:t>
            </a:fld>
            <a:endParaRPr lang="en-US" dirty="0"/>
          </a:p>
        </p:txBody>
      </p:sp>
      <p:grpSp>
        <p:nvGrpSpPr>
          <p:cNvPr id="7" name="Group 6">
            <a:extLst>
              <a:ext uri="{FF2B5EF4-FFF2-40B4-BE49-F238E27FC236}">
                <a16:creationId xmlns:a16="http://schemas.microsoft.com/office/drawing/2014/main" id="{F0C817C9-850F-4FB6-B93B-CF3076C4A5C1}"/>
              </a:ext>
            </a:extLst>
          </p:cNvPr>
          <p:cNvGrpSpPr/>
          <p:nvPr/>
        </p:nvGrpSpPr>
        <p:grpSpPr>
          <a:xfrm flipH="1">
            <a:off x="0" y="1"/>
            <a:ext cx="681338" cy="3967775"/>
            <a:chOff x="11619770" y="-2005"/>
            <a:chExt cx="567782" cy="3306479"/>
          </a:xfrm>
        </p:grpSpPr>
        <p:sp>
          <p:nvSpPr>
            <p:cNvPr id="8" name="Freeform: Shape 7">
              <a:extLst>
                <a:ext uri="{FF2B5EF4-FFF2-40B4-BE49-F238E27FC236}">
                  <a16:creationId xmlns:a16="http://schemas.microsoft.com/office/drawing/2014/main" id="{159433A8-B67D-4675-AFDE-131069A709FC}"/>
                </a:ext>
              </a:extLst>
            </p:cNvPr>
            <p:cNvSpPr/>
            <p:nvPr/>
          </p:nvSpPr>
          <p:spPr>
            <a:xfrm flipV="1">
              <a:off x="11619770" y="373807"/>
              <a:ext cx="526228" cy="2930667"/>
            </a:xfrm>
            <a:custGeom>
              <a:avLst/>
              <a:gdLst/>
              <a:ahLst/>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E1CD1C45-6A4D-4237-B39C-2D58F401A8C5}"/>
                </a:ext>
                <a:ext uri="{C183D7F6-B498-43B3-948B-1728B52AA6E4}">
                  <adec:decorative xmlns:adec="http://schemas.microsoft.com/office/drawing/2017/decorative" val="1"/>
                </a:ext>
              </a:extLst>
            </p:cNvPr>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spTree>
    <p:extLst>
      <p:ext uri="{BB962C8B-B14F-4D97-AF65-F5344CB8AC3E}">
        <p14:creationId xmlns:p14="http://schemas.microsoft.com/office/powerpoint/2010/main" val="1863747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958AD-1CAD-45B3-B83D-DC9D33CD613F}"/>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09153F2E-0397-4423-8A88-D0059DEAF0CE}"/>
              </a:ext>
            </a:extLst>
          </p:cNvPr>
          <p:cNvSpPr>
            <a:spLocks noGrp="1"/>
          </p:cNvSpPr>
          <p:nvPr>
            <p:ph type="body" orient="vert" idx="1"/>
          </p:nvPr>
        </p:nvSpPr>
        <p:spPr>
          <a:xfrm>
            <a:off x="970395" y="2423160"/>
            <a:ext cx="12429199" cy="4937761"/>
          </a:xfrm>
          <a:prstGeom prst="rect">
            <a:avLst/>
          </a:prstGeo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27ADDE1-7025-4FA9-822D-481685085490}"/>
              </a:ext>
            </a:extLst>
          </p:cNvPr>
          <p:cNvSpPr>
            <a:spLocks noGrp="1"/>
          </p:cNvSpPr>
          <p:nvPr>
            <p:ph type="dt" sz="half" idx="10"/>
          </p:nvPr>
        </p:nvSpPr>
        <p:spPr/>
        <p:txBody>
          <a:bodyPr/>
          <a:lstStyle/>
          <a:p>
            <a:fld id="{F836330A-4522-49F4-ACCE-A07321703478}" type="datetimeFigureOut">
              <a:rPr lang="en-US" dirty="0"/>
              <a:t>4/14/2026</a:t>
            </a:fld>
            <a:endParaRPr lang="en-US" dirty="0"/>
          </a:p>
        </p:txBody>
      </p:sp>
      <p:sp>
        <p:nvSpPr>
          <p:cNvPr id="5" name="Footer Placeholder 4">
            <a:extLst>
              <a:ext uri="{FF2B5EF4-FFF2-40B4-BE49-F238E27FC236}">
                <a16:creationId xmlns:a16="http://schemas.microsoft.com/office/drawing/2014/main" id="{6B2A73E0-F328-46DC-98BE-CA0981F75A38}"/>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24652226-010C-494F-8BE8-BF91F3553DD5}"/>
              </a:ext>
            </a:extLst>
          </p:cNvPr>
          <p:cNvSpPr>
            <a:spLocks noGrp="1"/>
          </p:cNvSpPr>
          <p:nvPr>
            <p:ph type="sldNum" sz="quarter" idx="12"/>
          </p:nvPr>
        </p:nvSpPr>
        <p:spPr/>
        <p:txBody>
          <a:bodyPr/>
          <a:lstStyle/>
          <a:p>
            <a:fld id="{8DFDE724-0293-4953-AE9D-4D814FA589B0}" type="slidenum">
              <a:rPr lang="en-US" dirty="0"/>
              <a:t>‹#›</a:t>
            </a:fld>
            <a:endParaRPr lang="en-US" dirty="0"/>
          </a:p>
        </p:txBody>
      </p:sp>
      <p:grpSp>
        <p:nvGrpSpPr>
          <p:cNvPr id="7" name="Group 6">
            <a:extLst>
              <a:ext uri="{FF2B5EF4-FFF2-40B4-BE49-F238E27FC236}">
                <a16:creationId xmlns:a16="http://schemas.microsoft.com/office/drawing/2014/main" id="{9F89E9C4-9D18-4529-BC0C-68EAE507CDF8}"/>
              </a:ext>
            </a:extLst>
          </p:cNvPr>
          <p:cNvGrpSpPr/>
          <p:nvPr/>
        </p:nvGrpSpPr>
        <p:grpSpPr>
          <a:xfrm flipH="1" flipV="1">
            <a:off x="0" y="4261826"/>
            <a:ext cx="681338" cy="3967775"/>
            <a:chOff x="11619770" y="-2005"/>
            <a:chExt cx="567782" cy="3306479"/>
          </a:xfrm>
        </p:grpSpPr>
        <p:sp>
          <p:nvSpPr>
            <p:cNvPr id="8" name="Freeform: Shape 7">
              <a:extLst>
                <a:ext uri="{FF2B5EF4-FFF2-40B4-BE49-F238E27FC236}">
                  <a16:creationId xmlns:a16="http://schemas.microsoft.com/office/drawing/2014/main" id="{D7DF5937-0C03-4786-AB62-3CF7CECB92D6}"/>
                </a:ext>
              </a:extLst>
            </p:cNvPr>
            <p:cNvSpPr/>
            <p:nvPr/>
          </p:nvSpPr>
          <p:spPr>
            <a:xfrm flipV="1">
              <a:off x="11619770" y="373807"/>
              <a:ext cx="526228" cy="2930667"/>
            </a:xfrm>
            <a:custGeom>
              <a:avLst/>
              <a:gdLst/>
              <a:ahLst/>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E9AD93DB-2DB0-4B2D-884B-6EC45344325B}"/>
                </a:ext>
                <a:ext uri="{C183D7F6-B498-43B3-948B-1728B52AA6E4}">
                  <adec:decorative xmlns:adec="http://schemas.microsoft.com/office/drawing/2017/decorative" val="1"/>
                </a:ext>
              </a:extLst>
            </p:cNvPr>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spTree>
    <p:extLst>
      <p:ext uri="{BB962C8B-B14F-4D97-AF65-F5344CB8AC3E}">
        <p14:creationId xmlns:p14="http://schemas.microsoft.com/office/powerpoint/2010/main" val="2876968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C635D0-31D9-44E1-911D-F7D5D5400992}"/>
              </a:ext>
            </a:extLst>
          </p:cNvPr>
          <p:cNvSpPr>
            <a:spLocks noGrp="1"/>
          </p:cNvSpPr>
          <p:nvPr>
            <p:ph type="title" orient="vert"/>
          </p:nvPr>
        </p:nvSpPr>
        <p:spPr>
          <a:xfrm>
            <a:off x="10624697" y="749176"/>
            <a:ext cx="3045583" cy="6611744"/>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A67F9230-1FA4-439D-A800-B5F006F07C0D}"/>
              </a:ext>
            </a:extLst>
          </p:cNvPr>
          <p:cNvSpPr>
            <a:spLocks noGrp="1"/>
          </p:cNvSpPr>
          <p:nvPr>
            <p:ph type="body" orient="vert" idx="1"/>
          </p:nvPr>
        </p:nvSpPr>
        <p:spPr>
          <a:xfrm>
            <a:off x="960120" y="749176"/>
            <a:ext cx="9379850" cy="6611744"/>
          </a:xfrm>
          <a:prstGeom prst="rect">
            <a:avLst/>
          </a:prstGeo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05AB2A3-7055-43AF-8BAB-0A9B7444867A}"/>
              </a:ext>
            </a:extLst>
          </p:cNvPr>
          <p:cNvSpPr>
            <a:spLocks noGrp="1"/>
          </p:cNvSpPr>
          <p:nvPr>
            <p:ph type="dt" sz="half" idx="10"/>
          </p:nvPr>
        </p:nvSpPr>
        <p:spPr/>
        <p:txBody>
          <a:bodyPr/>
          <a:lstStyle/>
          <a:p>
            <a:fld id="{75EC5DDF-A796-4D56-9973-341789785817}" type="datetimeFigureOut">
              <a:rPr lang="en-US" dirty="0"/>
              <a:t>4/14/2026</a:t>
            </a:fld>
            <a:endParaRPr lang="en-US" dirty="0"/>
          </a:p>
        </p:txBody>
      </p:sp>
      <p:sp>
        <p:nvSpPr>
          <p:cNvPr id="5" name="Footer Placeholder 4">
            <a:extLst>
              <a:ext uri="{FF2B5EF4-FFF2-40B4-BE49-F238E27FC236}">
                <a16:creationId xmlns:a16="http://schemas.microsoft.com/office/drawing/2014/main" id="{EE9A1821-A311-49CD-BCB4-B4BC88661019}"/>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A637C6A8-813A-486A-AA90-AB28935F2B4F}"/>
              </a:ext>
            </a:extLst>
          </p:cNvPr>
          <p:cNvSpPr>
            <a:spLocks noGrp="1"/>
          </p:cNvSpPr>
          <p:nvPr>
            <p:ph type="sldNum" sz="quarter" idx="12"/>
          </p:nvPr>
        </p:nvSpPr>
        <p:spPr/>
        <p:txBody>
          <a:bodyPr/>
          <a:lstStyle/>
          <a:p>
            <a:fld id="{8DFDE724-0293-4953-AE9D-4D814FA589B0}" type="slidenum">
              <a:rPr lang="en-US" dirty="0"/>
              <a:t>‹#›</a:t>
            </a:fld>
            <a:endParaRPr lang="en-US" dirty="0"/>
          </a:p>
        </p:txBody>
      </p:sp>
      <p:grpSp>
        <p:nvGrpSpPr>
          <p:cNvPr id="7" name="Group 6">
            <a:extLst>
              <a:ext uri="{FF2B5EF4-FFF2-40B4-BE49-F238E27FC236}">
                <a16:creationId xmlns:a16="http://schemas.microsoft.com/office/drawing/2014/main" id="{F38C7A17-06CC-442C-A876-A51B2B556508}"/>
              </a:ext>
            </a:extLst>
          </p:cNvPr>
          <p:cNvGrpSpPr/>
          <p:nvPr/>
        </p:nvGrpSpPr>
        <p:grpSpPr>
          <a:xfrm flipH="1" flipV="1">
            <a:off x="0" y="4261826"/>
            <a:ext cx="681338" cy="3967775"/>
            <a:chOff x="11619770" y="-2005"/>
            <a:chExt cx="567782" cy="3306479"/>
          </a:xfrm>
        </p:grpSpPr>
        <p:sp>
          <p:nvSpPr>
            <p:cNvPr id="8" name="Freeform: Shape 7">
              <a:extLst>
                <a:ext uri="{FF2B5EF4-FFF2-40B4-BE49-F238E27FC236}">
                  <a16:creationId xmlns:a16="http://schemas.microsoft.com/office/drawing/2014/main" id="{54C1798A-2980-4F34-8355-7BCB6B295322}"/>
                </a:ext>
              </a:extLst>
            </p:cNvPr>
            <p:cNvSpPr/>
            <p:nvPr/>
          </p:nvSpPr>
          <p:spPr>
            <a:xfrm flipV="1">
              <a:off x="11619770" y="373807"/>
              <a:ext cx="526228" cy="2930667"/>
            </a:xfrm>
            <a:custGeom>
              <a:avLst/>
              <a:gdLst/>
              <a:ahLst/>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59D7542C-E4AE-488F-BC75-2E7ED83910CE}"/>
                </a:ext>
                <a:ext uri="{C183D7F6-B498-43B3-948B-1728B52AA6E4}">
                  <adec:decorative xmlns:adec="http://schemas.microsoft.com/office/drawing/2017/decorative" val="1"/>
                </a:ext>
              </a:extLst>
            </p:cNvPr>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spTree>
    <p:extLst>
      <p:ext uri="{BB962C8B-B14F-4D97-AF65-F5344CB8AC3E}">
        <p14:creationId xmlns:p14="http://schemas.microsoft.com/office/powerpoint/2010/main" val="559554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txBody>
          <a:bodyPr/>
          <a:lstStyle/>
          <a:p>
            <a:endParaRPr lang="en-US"/>
          </a:p>
        </p:txBody>
      </p:sp>
      <p:sp>
        <p:nvSpPr>
          <p:cNvPr id="3" name="Shape 1"/>
          <p:cNvSpPr/>
          <p:nvPr/>
        </p:nvSpPr>
        <p:spPr>
          <a:xfrm>
            <a:off x="0" y="0"/>
            <a:ext cx="14630400" cy="8229600"/>
          </a:xfrm>
          <a:prstGeom prst="rect">
            <a:avLst/>
          </a:prstGeom>
          <a:solidFill>
            <a:srgbClr val="EFECE6"/>
          </a:solidFill>
          <a:ln/>
        </p:spPr>
        <p:txBody>
          <a:bodyPr/>
          <a:lstStyle/>
          <a:p>
            <a:endParaRPr lang="en-US"/>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extLst>
      <p:ext uri="{BB962C8B-B14F-4D97-AF65-F5344CB8AC3E}">
        <p14:creationId xmlns:p14="http://schemas.microsoft.com/office/powerpoint/2010/main" val="34668725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extLst>
      <p:ext uri="{BB962C8B-B14F-4D97-AF65-F5344CB8AC3E}">
        <p14:creationId xmlns:p14="http://schemas.microsoft.com/office/powerpoint/2010/main" val="38700041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extLst>
      <p:ext uri="{BB962C8B-B14F-4D97-AF65-F5344CB8AC3E}">
        <p14:creationId xmlns:p14="http://schemas.microsoft.com/office/powerpoint/2010/main" val="6080022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extLst>
      <p:ext uri="{BB962C8B-B14F-4D97-AF65-F5344CB8AC3E}">
        <p14:creationId xmlns:p14="http://schemas.microsoft.com/office/powerpoint/2010/main" val="41986046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extLst>
      <p:ext uri="{BB962C8B-B14F-4D97-AF65-F5344CB8AC3E}">
        <p14:creationId xmlns:p14="http://schemas.microsoft.com/office/powerpoint/2010/main" val="31150817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extLst>
      <p:ext uri="{BB962C8B-B14F-4D97-AF65-F5344CB8AC3E}">
        <p14:creationId xmlns:p14="http://schemas.microsoft.com/office/powerpoint/2010/main" val="10598591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extLst>
      <p:ext uri="{BB962C8B-B14F-4D97-AF65-F5344CB8AC3E}">
        <p14:creationId xmlns:p14="http://schemas.microsoft.com/office/powerpoint/2010/main" val="12792569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extLst>
      <p:ext uri="{BB962C8B-B14F-4D97-AF65-F5344CB8AC3E}">
        <p14:creationId xmlns:p14="http://schemas.microsoft.com/office/powerpoint/2010/main" val="3825851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25F8D-0421-4AEC-9C40-A13163EC8AF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2037680-115A-411F-AEF6-4AC2096B4A70}"/>
              </a:ext>
            </a:extLst>
          </p:cNvPr>
          <p:cNvSpPr>
            <a:spLocks noGrp="1"/>
          </p:cNvSpPr>
          <p:nvPr>
            <p:ph idx="1"/>
          </p:nvPr>
        </p:nvSpPr>
        <p:spPr>
          <a:xfrm>
            <a:off x="970395" y="2423160"/>
            <a:ext cx="12429199" cy="4937761"/>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90CC193-1304-4D0F-8331-14D4EC08EFE8}"/>
              </a:ext>
            </a:extLst>
          </p:cNvPr>
          <p:cNvSpPr>
            <a:spLocks noGrp="1"/>
          </p:cNvSpPr>
          <p:nvPr>
            <p:ph type="dt" sz="half" idx="10"/>
          </p:nvPr>
        </p:nvSpPr>
        <p:spPr/>
        <p:txBody>
          <a:bodyPr/>
          <a:lstStyle/>
          <a:p>
            <a:fld id="{254069DA-BCAC-469D-B81F-5CD529FD1EE6}" type="datetimeFigureOut">
              <a:rPr lang="en-US" dirty="0"/>
              <a:t>4/14/2026</a:t>
            </a:fld>
            <a:endParaRPr lang="en-US" dirty="0"/>
          </a:p>
        </p:txBody>
      </p:sp>
      <p:sp>
        <p:nvSpPr>
          <p:cNvPr id="5" name="Footer Placeholder 4">
            <a:extLst>
              <a:ext uri="{FF2B5EF4-FFF2-40B4-BE49-F238E27FC236}">
                <a16:creationId xmlns:a16="http://schemas.microsoft.com/office/drawing/2014/main" id="{0AF455C1-CD32-4050-BAFF-51CC6B62DFBB}"/>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500AF608-FF11-4CBE-B717-5D56AE67DDE1}"/>
              </a:ext>
            </a:extLst>
          </p:cNvPr>
          <p:cNvSpPr>
            <a:spLocks noGrp="1"/>
          </p:cNvSpPr>
          <p:nvPr>
            <p:ph type="sldNum" sz="quarter" idx="12"/>
          </p:nvPr>
        </p:nvSpPr>
        <p:spPr/>
        <p:txBody>
          <a:bodyPr/>
          <a:lstStyle/>
          <a:p>
            <a:fld id="{8DFDE724-0293-4953-AE9D-4D814FA589B0}" type="slidenum">
              <a:rPr lang="en-US" dirty="0"/>
              <a:t>‹#›</a:t>
            </a:fld>
            <a:endParaRPr lang="en-US" dirty="0"/>
          </a:p>
        </p:txBody>
      </p:sp>
    </p:spTree>
    <p:extLst>
      <p:ext uri="{BB962C8B-B14F-4D97-AF65-F5344CB8AC3E}">
        <p14:creationId xmlns:p14="http://schemas.microsoft.com/office/powerpoint/2010/main" val="1291070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extLst>
      <p:ext uri="{BB962C8B-B14F-4D97-AF65-F5344CB8AC3E}">
        <p14:creationId xmlns:p14="http://schemas.microsoft.com/office/powerpoint/2010/main" val="28436911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extLst>
      <p:ext uri="{BB962C8B-B14F-4D97-AF65-F5344CB8AC3E}">
        <p14:creationId xmlns:p14="http://schemas.microsoft.com/office/powerpoint/2010/main" val="664253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extLst>
      <p:ext uri="{BB962C8B-B14F-4D97-AF65-F5344CB8AC3E}">
        <p14:creationId xmlns:p14="http://schemas.microsoft.com/office/powerpoint/2010/main" val="12629141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extLst>
      <p:ext uri="{BB962C8B-B14F-4D97-AF65-F5344CB8AC3E}">
        <p14:creationId xmlns:p14="http://schemas.microsoft.com/office/powerpoint/2010/main" val="32216461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extLst>
      <p:ext uri="{BB962C8B-B14F-4D97-AF65-F5344CB8AC3E}">
        <p14:creationId xmlns:p14="http://schemas.microsoft.com/office/powerpoint/2010/main" val="3125360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BD23A02E-6DCF-427A-8CFD-281B2185C7F0}"/>
              </a:ext>
            </a:extLst>
          </p:cNvPr>
          <p:cNvSpPr/>
          <p:nvPr/>
        </p:nvSpPr>
        <p:spPr>
          <a:xfrm>
            <a:off x="3891583" y="614178"/>
            <a:ext cx="6847237" cy="6847237"/>
          </a:xfrm>
          <a:prstGeom prst="ellipse">
            <a:avLst/>
          </a:prstGeom>
          <a:solidFill>
            <a:schemeClr val="accent1">
              <a:lumMod val="20000"/>
              <a:lumOff val="80000"/>
            </a:schemeClr>
          </a:solidFill>
          <a:ln>
            <a:noFill/>
          </a:ln>
          <a:effectLst>
            <a:outerShdw dist="165100" dir="2220000" algn="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F6B4C32-F19C-44F3-8EF8-1F506D74DD7A}"/>
              </a:ext>
            </a:extLst>
          </p:cNvPr>
          <p:cNvSpPr>
            <a:spLocks noGrp="1"/>
          </p:cNvSpPr>
          <p:nvPr>
            <p:ph type="title"/>
          </p:nvPr>
        </p:nvSpPr>
        <p:spPr>
          <a:xfrm>
            <a:off x="4379031" y="2051686"/>
            <a:ext cx="5872340" cy="3064672"/>
          </a:xfrm>
        </p:spPr>
        <p:txBody>
          <a:bodyPr anchor="b">
            <a:normAutofit/>
          </a:bodyPr>
          <a:lstStyle>
            <a:lvl1pPr algn="ctr">
              <a:defRPr sz="6400"/>
            </a:lvl1pPr>
          </a:lstStyle>
          <a:p>
            <a:r>
              <a:rPr lang="en-US" dirty="0"/>
              <a:t>Click to edit Master title style</a:t>
            </a:r>
          </a:p>
        </p:txBody>
      </p:sp>
      <p:sp>
        <p:nvSpPr>
          <p:cNvPr id="3" name="Text Placeholder 2">
            <a:extLst>
              <a:ext uri="{FF2B5EF4-FFF2-40B4-BE49-F238E27FC236}">
                <a16:creationId xmlns:a16="http://schemas.microsoft.com/office/drawing/2014/main" id="{B0889729-131C-4F78-9DAA-E9EE28EA912F}"/>
              </a:ext>
            </a:extLst>
          </p:cNvPr>
          <p:cNvSpPr>
            <a:spLocks noGrp="1"/>
          </p:cNvSpPr>
          <p:nvPr>
            <p:ph type="body" idx="1"/>
          </p:nvPr>
        </p:nvSpPr>
        <p:spPr>
          <a:xfrm>
            <a:off x="4874699" y="5448562"/>
            <a:ext cx="4881004" cy="1384844"/>
          </a:xfrm>
          <a:prstGeom prst="rect">
            <a:avLst/>
          </a:prstGeom>
        </p:spPr>
        <p:txBody>
          <a:bodyPr>
            <a:normAutofit/>
          </a:bodyPr>
          <a:lstStyle>
            <a:lvl1pPr marL="0" indent="0" algn="ctr">
              <a:buNone/>
              <a:defRPr sz="2844" b="1" cap="all" spc="1067" baseline="0">
                <a:solidFill>
                  <a:schemeClr val="tx1"/>
                </a:solidFill>
                <a:latin typeface="+mn-lt"/>
              </a:defRPr>
            </a:lvl1pPr>
            <a:lvl2pPr marL="812810" indent="0">
              <a:buNone/>
              <a:defRPr sz="2844">
                <a:solidFill>
                  <a:schemeClr val="tx1">
                    <a:tint val="75000"/>
                  </a:schemeClr>
                </a:solidFill>
              </a:defRPr>
            </a:lvl2pPr>
            <a:lvl3pPr marL="1625620" indent="0">
              <a:buNone/>
              <a:defRPr sz="2844">
                <a:solidFill>
                  <a:schemeClr val="tx1">
                    <a:tint val="75000"/>
                  </a:schemeClr>
                </a:solidFill>
              </a:defRPr>
            </a:lvl3pPr>
            <a:lvl4pPr marL="2438430" indent="0">
              <a:buNone/>
              <a:defRPr sz="2844">
                <a:solidFill>
                  <a:schemeClr val="tx1">
                    <a:tint val="75000"/>
                  </a:schemeClr>
                </a:solidFill>
              </a:defRPr>
            </a:lvl4pPr>
            <a:lvl5pPr marL="3251241" indent="0">
              <a:buNone/>
              <a:defRPr sz="2844">
                <a:solidFill>
                  <a:schemeClr val="tx1">
                    <a:tint val="75000"/>
                  </a:schemeClr>
                </a:solidFill>
              </a:defRPr>
            </a:lvl5pPr>
            <a:lvl6pPr marL="4064051" indent="0">
              <a:buNone/>
              <a:defRPr sz="2844">
                <a:solidFill>
                  <a:schemeClr val="tx1">
                    <a:tint val="75000"/>
                  </a:schemeClr>
                </a:solidFill>
              </a:defRPr>
            </a:lvl6pPr>
            <a:lvl7pPr marL="4876861" indent="0">
              <a:buNone/>
              <a:defRPr sz="2844">
                <a:solidFill>
                  <a:schemeClr val="tx1">
                    <a:tint val="75000"/>
                  </a:schemeClr>
                </a:solidFill>
              </a:defRPr>
            </a:lvl7pPr>
            <a:lvl8pPr marL="5689671" indent="0">
              <a:buNone/>
              <a:defRPr sz="2844">
                <a:solidFill>
                  <a:schemeClr val="tx1">
                    <a:tint val="75000"/>
                  </a:schemeClr>
                </a:solidFill>
              </a:defRPr>
            </a:lvl8pPr>
            <a:lvl9pPr marL="6502481" indent="0">
              <a:buNone/>
              <a:defRPr sz="2844">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F924E608-AC1F-41FB-974A-BD619C6C26B5}"/>
              </a:ext>
            </a:extLst>
          </p:cNvPr>
          <p:cNvSpPr>
            <a:spLocks noGrp="1"/>
          </p:cNvSpPr>
          <p:nvPr>
            <p:ph type="dt" sz="half" idx="10"/>
          </p:nvPr>
        </p:nvSpPr>
        <p:spPr/>
        <p:txBody>
          <a:bodyPr/>
          <a:lstStyle/>
          <a:p>
            <a:fld id="{3134B3F2-5297-4D62-BDB7-590764A696AF}" type="datetimeFigureOut">
              <a:rPr lang="en-US" dirty="0"/>
              <a:t>4/14/2026</a:t>
            </a:fld>
            <a:endParaRPr lang="en-US" dirty="0"/>
          </a:p>
        </p:txBody>
      </p:sp>
      <p:sp>
        <p:nvSpPr>
          <p:cNvPr id="5" name="Footer Placeholder 4">
            <a:extLst>
              <a:ext uri="{FF2B5EF4-FFF2-40B4-BE49-F238E27FC236}">
                <a16:creationId xmlns:a16="http://schemas.microsoft.com/office/drawing/2014/main" id="{C0986158-8B03-45C3-891D-0357B198B6B4}"/>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1EC3B054-E8A2-43FD-B0FB-B1CCFA4BC0AD}"/>
              </a:ext>
            </a:extLst>
          </p:cNvPr>
          <p:cNvSpPr>
            <a:spLocks noGrp="1"/>
          </p:cNvSpPr>
          <p:nvPr>
            <p:ph type="sldNum" sz="quarter" idx="12"/>
          </p:nvPr>
        </p:nvSpPr>
        <p:spPr/>
        <p:txBody>
          <a:bodyPr/>
          <a:lstStyle/>
          <a:p>
            <a:fld id="{8DFDE724-0293-4953-AE9D-4D814FA589B0}" type="slidenum">
              <a:rPr lang="en-US" dirty="0"/>
              <a:t>‹#›</a:t>
            </a:fld>
            <a:endParaRPr lang="en-US" dirty="0"/>
          </a:p>
        </p:txBody>
      </p:sp>
    </p:spTree>
    <p:extLst>
      <p:ext uri="{BB962C8B-B14F-4D97-AF65-F5344CB8AC3E}">
        <p14:creationId xmlns:p14="http://schemas.microsoft.com/office/powerpoint/2010/main" val="2843332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64AA7-6D5A-402E-AD1A-880F2BDB7EE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70D32B6-F9D8-4A43-B52C-336CFAB00A56}"/>
              </a:ext>
            </a:extLst>
          </p:cNvPr>
          <p:cNvSpPr>
            <a:spLocks noGrp="1"/>
          </p:cNvSpPr>
          <p:nvPr>
            <p:ph sz="half" idx="1"/>
          </p:nvPr>
        </p:nvSpPr>
        <p:spPr>
          <a:xfrm>
            <a:off x="975572" y="2423159"/>
            <a:ext cx="5994023" cy="4989196"/>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F50CDD9-5742-4A34-BA72-7CCA72D914F4}"/>
              </a:ext>
            </a:extLst>
          </p:cNvPr>
          <p:cNvSpPr>
            <a:spLocks noGrp="1"/>
          </p:cNvSpPr>
          <p:nvPr>
            <p:ph sz="half" idx="2"/>
          </p:nvPr>
        </p:nvSpPr>
        <p:spPr>
          <a:xfrm>
            <a:off x="7552462" y="2423159"/>
            <a:ext cx="6033545" cy="4989196"/>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02783AA-D2AB-4385-A91F-870CB6564611}"/>
              </a:ext>
            </a:extLst>
          </p:cNvPr>
          <p:cNvSpPr>
            <a:spLocks noGrp="1"/>
          </p:cNvSpPr>
          <p:nvPr>
            <p:ph type="dt" sz="half" idx="10"/>
          </p:nvPr>
        </p:nvSpPr>
        <p:spPr/>
        <p:txBody>
          <a:bodyPr/>
          <a:lstStyle/>
          <a:p>
            <a:fld id="{80D0FAC0-A4F5-4A85-98AE-9E6BDD843B92}" type="datetimeFigureOut">
              <a:rPr lang="en-US" dirty="0"/>
              <a:t>4/14/2026</a:t>
            </a:fld>
            <a:endParaRPr lang="en-US" dirty="0"/>
          </a:p>
        </p:txBody>
      </p:sp>
      <p:sp>
        <p:nvSpPr>
          <p:cNvPr id="6" name="Footer Placeholder 5">
            <a:extLst>
              <a:ext uri="{FF2B5EF4-FFF2-40B4-BE49-F238E27FC236}">
                <a16:creationId xmlns:a16="http://schemas.microsoft.com/office/drawing/2014/main" id="{855AAD9C-5CA2-4DA1-84D3-B1838979F616}"/>
              </a:ext>
            </a:extLst>
          </p:cNvPr>
          <p:cNvSpPr>
            <a:spLocks noGrp="1"/>
          </p:cNvSpPr>
          <p:nvPr>
            <p:ph type="ftr" sz="quarter" idx="11"/>
          </p:nvPr>
        </p:nvSpPr>
        <p:spPr/>
        <p:txBody>
          <a:bodyPr/>
          <a:lstStyle/>
          <a:p>
            <a:r>
              <a:rPr lang="en-US" dirty="0"/>
              <a:t>
              </a:t>
            </a:r>
          </a:p>
        </p:txBody>
      </p:sp>
      <p:sp>
        <p:nvSpPr>
          <p:cNvPr id="7" name="Slide Number Placeholder 6">
            <a:extLst>
              <a:ext uri="{FF2B5EF4-FFF2-40B4-BE49-F238E27FC236}">
                <a16:creationId xmlns:a16="http://schemas.microsoft.com/office/drawing/2014/main" id="{151AB3C7-9574-47BC-932D-782BEE9989DA}"/>
              </a:ext>
            </a:extLst>
          </p:cNvPr>
          <p:cNvSpPr>
            <a:spLocks noGrp="1"/>
          </p:cNvSpPr>
          <p:nvPr>
            <p:ph type="sldNum" sz="quarter" idx="12"/>
          </p:nvPr>
        </p:nvSpPr>
        <p:spPr/>
        <p:txBody>
          <a:bodyPr/>
          <a:lstStyle/>
          <a:p>
            <a:fld id="{8DFDE724-0293-4953-AE9D-4D814FA589B0}" type="slidenum">
              <a:rPr lang="en-US" dirty="0"/>
              <a:t>‹#›</a:t>
            </a:fld>
            <a:endParaRPr lang="en-US" dirty="0"/>
          </a:p>
        </p:txBody>
      </p:sp>
    </p:spTree>
    <p:extLst>
      <p:ext uri="{BB962C8B-B14F-4D97-AF65-F5344CB8AC3E}">
        <p14:creationId xmlns:p14="http://schemas.microsoft.com/office/powerpoint/2010/main" val="2745404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4C468-781B-4BC5-8DEA-B9EF2BF90DD2}"/>
              </a:ext>
            </a:extLst>
          </p:cNvPr>
          <p:cNvSpPr>
            <a:spLocks noGrp="1"/>
          </p:cNvSpPr>
          <p:nvPr>
            <p:ph type="title"/>
          </p:nvPr>
        </p:nvSpPr>
        <p:spPr>
          <a:xfrm>
            <a:off x="973753" y="443001"/>
            <a:ext cx="12550475" cy="1727782"/>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5367223F-48E4-491D-AB5D-5FC8A0C566AF}"/>
              </a:ext>
            </a:extLst>
          </p:cNvPr>
          <p:cNvSpPr>
            <a:spLocks noGrp="1"/>
          </p:cNvSpPr>
          <p:nvPr>
            <p:ph type="body" idx="1"/>
          </p:nvPr>
        </p:nvSpPr>
        <p:spPr>
          <a:xfrm>
            <a:off x="960121" y="2211681"/>
            <a:ext cx="6009473" cy="794408"/>
          </a:xfrm>
          <a:prstGeom prst="rect">
            <a:avLst/>
          </a:prstGeom>
        </p:spPr>
        <p:txBody>
          <a:bodyPr anchor="b">
            <a:normAutofit/>
          </a:bodyPr>
          <a:lstStyle>
            <a:lvl1pPr marL="0" indent="0">
              <a:buNone/>
              <a:defRPr sz="3556" b="1"/>
            </a:lvl1pPr>
            <a:lvl2pPr marL="812810" indent="0">
              <a:buNone/>
              <a:defRPr sz="3556" b="1"/>
            </a:lvl2pPr>
            <a:lvl3pPr marL="1625620" indent="0">
              <a:buNone/>
              <a:defRPr sz="3200" b="1"/>
            </a:lvl3pPr>
            <a:lvl4pPr marL="2438430" indent="0">
              <a:buNone/>
              <a:defRPr sz="2844" b="1"/>
            </a:lvl4pPr>
            <a:lvl5pPr marL="3251241" indent="0">
              <a:buNone/>
              <a:defRPr sz="2844" b="1"/>
            </a:lvl5pPr>
            <a:lvl6pPr marL="4064051" indent="0">
              <a:buNone/>
              <a:defRPr sz="2844" b="1"/>
            </a:lvl6pPr>
            <a:lvl7pPr marL="4876861" indent="0">
              <a:buNone/>
              <a:defRPr sz="2844" b="1"/>
            </a:lvl7pPr>
            <a:lvl8pPr marL="5689671" indent="0">
              <a:buNone/>
              <a:defRPr sz="2844" b="1"/>
            </a:lvl8pPr>
            <a:lvl9pPr marL="6502481" indent="0">
              <a:buNone/>
              <a:defRPr sz="2844"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3D6B764-4B87-42FF-ABAA-69B07B88FF40}"/>
              </a:ext>
            </a:extLst>
          </p:cNvPr>
          <p:cNvSpPr>
            <a:spLocks noGrp="1"/>
          </p:cNvSpPr>
          <p:nvPr>
            <p:ph sz="half" idx="2"/>
          </p:nvPr>
        </p:nvSpPr>
        <p:spPr>
          <a:xfrm>
            <a:off x="960121" y="3006090"/>
            <a:ext cx="6009473" cy="4421506"/>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74357B9-406F-4BF9-B8FB-C53421EEF5A6}"/>
              </a:ext>
            </a:extLst>
          </p:cNvPr>
          <p:cNvSpPr>
            <a:spLocks noGrp="1"/>
          </p:cNvSpPr>
          <p:nvPr>
            <p:ph type="body" sz="quarter" idx="3"/>
          </p:nvPr>
        </p:nvSpPr>
        <p:spPr>
          <a:xfrm>
            <a:off x="7531273" y="2211681"/>
            <a:ext cx="5992954" cy="794408"/>
          </a:xfrm>
          <a:prstGeom prst="rect">
            <a:avLst/>
          </a:prstGeom>
        </p:spPr>
        <p:txBody>
          <a:bodyPr anchor="b">
            <a:normAutofit/>
          </a:bodyPr>
          <a:lstStyle>
            <a:lvl1pPr marL="0" indent="0">
              <a:buNone/>
              <a:defRPr sz="3556" b="1"/>
            </a:lvl1pPr>
            <a:lvl2pPr marL="812810" indent="0">
              <a:buNone/>
              <a:defRPr sz="3556" b="1"/>
            </a:lvl2pPr>
            <a:lvl3pPr marL="1625620" indent="0">
              <a:buNone/>
              <a:defRPr sz="3200" b="1"/>
            </a:lvl3pPr>
            <a:lvl4pPr marL="2438430" indent="0">
              <a:buNone/>
              <a:defRPr sz="2844" b="1"/>
            </a:lvl4pPr>
            <a:lvl5pPr marL="3251241" indent="0">
              <a:buNone/>
              <a:defRPr sz="2844" b="1"/>
            </a:lvl5pPr>
            <a:lvl6pPr marL="4064051" indent="0">
              <a:buNone/>
              <a:defRPr sz="2844" b="1"/>
            </a:lvl6pPr>
            <a:lvl7pPr marL="4876861" indent="0">
              <a:buNone/>
              <a:defRPr sz="2844" b="1"/>
            </a:lvl7pPr>
            <a:lvl8pPr marL="5689671" indent="0">
              <a:buNone/>
              <a:defRPr sz="2844" b="1"/>
            </a:lvl8pPr>
            <a:lvl9pPr marL="6502481" indent="0">
              <a:buNone/>
              <a:defRPr sz="2844"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320462B-1939-4DAA-A7DD-6BDC95054A6E}"/>
              </a:ext>
            </a:extLst>
          </p:cNvPr>
          <p:cNvSpPr>
            <a:spLocks noGrp="1"/>
          </p:cNvSpPr>
          <p:nvPr>
            <p:ph sz="quarter" idx="4"/>
          </p:nvPr>
        </p:nvSpPr>
        <p:spPr>
          <a:xfrm>
            <a:off x="7531273" y="3006090"/>
            <a:ext cx="5992954" cy="4421506"/>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076C938B-C4C2-4FA9-85CA-9CD742CD7523}"/>
              </a:ext>
            </a:extLst>
          </p:cNvPr>
          <p:cNvSpPr>
            <a:spLocks noGrp="1"/>
          </p:cNvSpPr>
          <p:nvPr>
            <p:ph type="dt" sz="half" idx="10"/>
          </p:nvPr>
        </p:nvSpPr>
        <p:spPr/>
        <p:txBody>
          <a:bodyPr/>
          <a:lstStyle/>
          <a:p>
            <a:fld id="{491F58DF-B20E-4829-8712-7D40EB90064E}" type="datetimeFigureOut">
              <a:rPr lang="en-US" dirty="0"/>
              <a:t>4/14/2026</a:t>
            </a:fld>
            <a:endParaRPr lang="en-US" dirty="0"/>
          </a:p>
        </p:txBody>
      </p:sp>
      <p:sp>
        <p:nvSpPr>
          <p:cNvPr id="8" name="Footer Placeholder 7">
            <a:extLst>
              <a:ext uri="{FF2B5EF4-FFF2-40B4-BE49-F238E27FC236}">
                <a16:creationId xmlns:a16="http://schemas.microsoft.com/office/drawing/2014/main" id="{11AD8886-0D28-4D49-8D43-151D37E948EE}"/>
              </a:ext>
            </a:extLst>
          </p:cNvPr>
          <p:cNvSpPr>
            <a:spLocks noGrp="1"/>
          </p:cNvSpPr>
          <p:nvPr>
            <p:ph type="ftr" sz="quarter" idx="11"/>
          </p:nvPr>
        </p:nvSpPr>
        <p:spPr/>
        <p:txBody>
          <a:bodyPr/>
          <a:lstStyle/>
          <a:p>
            <a:r>
              <a:rPr lang="en-US" dirty="0"/>
              <a:t>
              </a:t>
            </a:r>
          </a:p>
        </p:txBody>
      </p:sp>
      <p:sp>
        <p:nvSpPr>
          <p:cNvPr id="9" name="Slide Number Placeholder 8">
            <a:extLst>
              <a:ext uri="{FF2B5EF4-FFF2-40B4-BE49-F238E27FC236}">
                <a16:creationId xmlns:a16="http://schemas.microsoft.com/office/drawing/2014/main" id="{172FDDE8-E9F8-4B6C-9A40-829617A7C84D}"/>
              </a:ext>
            </a:extLst>
          </p:cNvPr>
          <p:cNvSpPr>
            <a:spLocks noGrp="1"/>
          </p:cNvSpPr>
          <p:nvPr>
            <p:ph type="sldNum" sz="quarter" idx="12"/>
          </p:nvPr>
        </p:nvSpPr>
        <p:spPr/>
        <p:txBody>
          <a:bodyPr/>
          <a:lstStyle/>
          <a:p>
            <a:fld id="{8DFDE724-0293-4953-AE9D-4D814FA589B0}" type="slidenum">
              <a:rPr lang="en-US" dirty="0"/>
              <a:t>‹#›</a:t>
            </a:fld>
            <a:endParaRPr lang="en-US" dirty="0"/>
          </a:p>
        </p:txBody>
      </p:sp>
    </p:spTree>
    <p:extLst>
      <p:ext uri="{BB962C8B-B14F-4D97-AF65-F5344CB8AC3E}">
        <p14:creationId xmlns:p14="http://schemas.microsoft.com/office/powerpoint/2010/main" val="1669717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AE3D8-6C35-428B-B2F2-251FDE10BD20}"/>
              </a:ext>
            </a:extLst>
          </p:cNvPr>
          <p:cNvSpPr>
            <a:spLocks noGrp="1"/>
          </p:cNvSpPr>
          <p:nvPr>
            <p:ph type="title"/>
          </p:nvPr>
        </p:nvSpPr>
        <p:spPr>
          <a:xfrm>
            <a:off x="960120" y="1180523"/>
            <a:ext cx="12113724" cy="1416689"/>
          </a:xfrm>
          <a:solidFill>
            <a:schemeClr val="accent1">
              <a:lumMod val="20000"/>
              <a:lumOff val="80000"/>
            </a:schemeClr>
          </a:solidFill>
          <a:effectLst>
            <a:outerShdw dist="165100" dir="18900000" algn="bl" rotWithShape="0">
              <a:prstClr val="black"/>
            </a:outerShdw>
          </a:effectLst>
        </p:spPr>
        <p:txBody>
          <a:bodyPr/>
          <a:lstStyle>
            <a:lvl1pPr marL="325124">
              <a:defRPr/>
            </a:lvl1pPr>
          </a:lstStyle>
          <a:p>
            <a:r>
              <a:rPr lang="en-US" dirty="0"/>
              <a:t>Click to edit Master title style</a:t>
            </a:r>
          </a:p>
        </p:txBody>
      </p:sp>
      <p:sp>
        <p:nvSpPr>
          <p:cNvPr id="3" name="Date Placeholder 2">
            <a:extLst>
              <a:ext uri="{FF2B5EF4-FFF2-40B4-BE49-F238E27FC236}">
                <a16:creationId xmlns:a16="http://schemas.microsoft.com/office/drawing/2014/main" id="{4F0B8015-E11A-42CA-AE88-7BD73F87E566}"/>
              </a:ext>
            </a:extLst>
          </p:cNvPr>
          <p:cNvSpPr>
            <a:spLocks noGrp="1"/>
          </p:cNvSpPr>
          <p:nvPr>
            <p:ph type="dt" sz="half" idx="10"/>
          </p:nvPr>
        </p:nvSpPr>
        <p:spPr/>
        <p:txBody>
          <a:bodyPr/>
          <a:lstStyle/>
          <a:p>
            <a:fld id="{4F952F2A-FD05-43F8-9927-AF9F6AA75EA1}" type="datetimeFigureOut">
              <a:rPr lang="en-US" dirty="0"/>
              <a:t>4/14/2026</a:t>
            </a:fld>
            <a:endParaRPr lang="en-US" dirty="0"/>
          </a:p>
        </p:txBody>
      </p:sp>
      <p:sp>
        <p:nvSpPr>
          <p:cNvPr id="4" name="Footer Placeholder 3">
            <a:extLst>
              <a:ext uri="{FF2B5EF4-FFF2-40B4-BE49-F238E27FC236}">
                <a16:creationId xmlns:a16="http://schemas.microsoft.com/office/drawing/2014/main" id="{07309078-34CA-45CD-B479-03906A265C6B}"/>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B0D03258-F989-47B2-A643-A60CD8A77BC8}"/>
              </a:ext>
            </a:extLst>
          </p:cNvPr>
          <p:cNvSpPr>
            <a:spLocks noGrp="1"/>
          </p:cNvSpPr>
          <p:nvPr>
            <p:ph type="sldNum" sz="quarter" idx="12"/>
          </p:nvPr>
        </p:nvSpPr>
        <p:spPr/>
        <p:txBody>
          <a:bodyPr/>
          <a:lstStyle/>
          <a:p>
            <a:fld id="{8DFDE724-0293-4953-AE9D-4D814FA589B0}" type="slidenum">
              <a:rPr lang="en-US" dirty="0"/>
              <a:t>‹#›</a:t>
            </a:fld>
            <a:endParaRPr lang="en-US" dirty="0"/>
          </a:p>
        </p:txBody>
      </p:sp>
    </p:spTree>
    <p:extLst>
      <p:ext uri="{BB962C8B-B14F-4D97-AF65-F5344CB8AC3E}">
        <p14:creationId xmlns:p14="http://schemas.microsoft.com/office/powerpoint/2010/main" val="1905756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DA2F31-48B6-40CE-A364-3CE73FD859B4}"/>
              </a:ext>
            </a:extLst>
          </p:cNvPr>
          <p:cNvSpPr>
            <a:spLocks noGrp="1"/>
          </p:cNvSpPr>
          <p:nvPr>
            <p:ph type="dt" sz="half" idx="10"/>
          </p:nvPr>
        </p:nvSpPr>
        <p:spPr/>
        <p:txBody>
          <a:bodyPr/>
          <a:lstStyle/>
          <a:p>
            <a:fld id="{8C112728-8AF2-421E-A3EE-3D32DADA7E63}" type="datetimeFigureOut">
              <a:rPr lang="en-US" dirty="0"/>
              <a:t>4/14/2026</a:t>
            </a:fld>
            <a:endParaRPr lang="en-US" dirty="0"/>
          </a:p>
        </p:txBody>
      </p:sp>
      <p:sp>
        <p:nvSpPr>
          <p:cNvPr id="3" name="Footer Placeholder 2">
            <a:extLst>
              <a:ext uri="{FF2B5EF4-FFF2-40B4-BE49-F238E27FC236}">
                <a16:creationId xmlns:a16="http://schemas.microsoft.com/office/drawing/2014/main" id="{117EEA00-F166-41EB-9331-CA99BB70F02D}"/>
              </a:ext>
            </a:extLst>
          </p:cNvPr>
          <p:cNvSpPr>
            <a:spLocks noGrp="1"/>
          </p:cNvSpPr>
          <p:nvPr>
            <p:ph type="ftr" sz="quarter" idx="11"/>
          </p:nvPr>
        </p:nvSpPr>
        <p:spPr/>
        <p:txBody>
          <a:bodyPr/>
          <a:lstStyle/>
          <a:p>
            <a:r>
              <a:rPr lang="en-US" dirty="0"/>
              <a:t>
              </a:t>
            </a:r>
          </a:p>
        </p:txBody>
      </p:sp>
      <p:sp>
        <p:nvSpPr>
          <p:cNvPr id="4" name="Slide Number Placeholder 3">
            <a:extLst>
              <a:ext uri="{FF2B5EF4-FFF2-40B4-BE49-F238E27FC236}">
                <a16:creationId xmlns:a16="http://schemas.microsoft.com/office/drawing/2014/main" id="{63BB051F-F8FC-4FF6-9783-45F9FE7AC302}"/>
              </a:ext>
            </a:extLst>
          </p:cNvPr>
          <p:cNvSpPr>
            <a:spLocks noGrp="1"/>
          </p:cNvSpPr>
          <p:nvPr>
            <p:ph type="sldNum" sz="quarter" idx="12"/>
          </p:nvPr>
        </p:nvSpPr>
        <p:spPr/>
        <p:txBody>
          <a:bodyPr/>
          <a:lstStyle/>
          <a:p>
            <a:fld id="{8DFDE724-0293-4953-AE9D-4D814FA589B0}" type="slidenum">
              <a:rPr lang="en-US" dirty="0"/>
              <a:t>‹#›</a:t>
            </a:fld>
            <a:endParaRPr lang="en-US" dirty="0"/>
          </a:p>
        </p:txBody>
      </p:sp>
    </p:spTree>
    <p:extLst>
      <p:ext uri="{BB962C8B-B14F-4D97-AF65-F5344CB8AC3E}">
        <p14:creationId xmlns:p14="http://schemas.microsoft.com/office/powerpoint/2010/main" val="3921711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08635-A5AF-48F4-8CD2-FB0E01113904}"/>
              </a:ext>
            </a:extLst>
          </p:cNvPr>
          <p:cNvSpPr>
            <a:spLocks noGrp="1"/>
          </p:cNvSpPr>
          <p:nvPr>
            <p:ph type="title"/>
          </p:nvPr>
        </p:nvSpPr>
        <p:spPr>
          <a:xfrm>
            <a:off x="1007746" y="1184910"/>
            <a:ext cx="4718684" cy="1920240"/>
          </a:xfrm>
        </p:spPr>
        <p:txBody>
          <a:bodyPr anchor="t">
            <a:normAutofit/>
          </a:bodyPr>
          <a:lstStyle>
            <a:lvl1pPr>
              <a:defRPr sz="4978" b="1">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E6E15E0E-DCC0-4781-A608-962B1241B5AA}"/>
              </a:ext>
            </a:extLst>
          </p:cNvPr>
          <p:cNvSpPr>
            <a:spLocks noGrp="1"/>
          </p:cNvSpPr>
          <p:nvPr>
            <p:ph idx="1"/>
          </p:nvPr>
        </p:nvSpPr>
        <p:spPr>
          <a:xfrm>
            <a:off x="6371791" y="1184911"/>
            <a:ext cx="7254674" cy="5848350"/>
          </a:xfrm>
          <a:prstGeom prst="rect">
            <a:avLst/>
          </a:prstGeom>
        </p:spPr>
        <p:txBody>
          <a:bodyPr/>
          <a:lstStyle>
            <a:lvl1pPr>
              <a:defRPr sz="5689"/>
            </a:lvl1pPr>
            <a:lvl2pPr>
              <a:defRPr sz="4978"/>
            </a:lvl2pPr>
            <a:lvl3pPr>
              <a:defRPr sz="4267"/>
            </a:lvl3pPr>
            <a:lvl4pPr>
              <a:defRPr sz="3556"/>
            </a:lvl4pPr>
            <a:lvl5pPr>
              <a:defRPr sz="3556"/>
            </a:lvl5pPr>
            <a:lvl6pPr>
              <a:defRPr sz="3556"/>
            </a:lvl6pPr>
            <a:lvl7pPr>
              <a:defRPr sz="3556"/>
            </a:lvl7pPr>
            <a:lvl8pPr>
              <a:defRPr sz="3556"/>
            </a:lvl8pPr>
            <a:lvl9pPr>
              <a:defRPr sz="355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4121F43E-3D50-4A1C-A289-B3D0DD0E710F}"/>
              </a:ext>
            </a:extLst>
          </p:cNvPr>
          <p:cNvSpPr>
            <a:spLocks noGrp="1"/>
          </p:cNvSpPr>
          <p:nvPr>
            <p:ph type="body" sz="half" idx="2"/>
          </p:nvPr>
        </p:nvSpPr>
        <p:spPr>
          <a:xfrm>
            <a:off x="1007746" y="3291840"/>
            <a:ext cx="4718684" cy="3752851"/>
          </a:xfrm>
          <a:prstGeom prst="rect">
            <a:avLst/>
          </a:prstGeom>
        </p:spPr>
        <p:txBody>
          <a:bodyPr/>
          <a:lstStyle>
            <a:lvl1pPr marL="0" indent="0">
              <a:buNone/>
              <a:defRPr sz="2844"/>
            </a:lvl1pPr>
            <a:lvl2pPr marL="812810" indent="0">
              <a:buNone/>
              <a:defRPr sz="2489"/>
            </a:lvl2pPr>
            <a:lvl3pPr marL="1625620" indent="0">
              <a:buNone/>
              <a:defRPr sz="2133"/>
            </a:lvl3pPr>
            <a:lvl4pPr marL="2438430" indent="0">
              <a:buNone/>
              <a:defRPr sz="1778"/>
            </a:lvl4pPr>
            <a:lvl5pPr marL="3251241" indent="0">
              <a:buNone/>
              <a:defRPr sz="1778"/>
            </a:lvl5pPr>
            <a:lvl6pPr marL="4064051" indent="0">
              <a:buNone/>
              <a:defRPr sz="1778"/>
            </a:lvl6pPr>
            <a:lvl7pPr marL="4876861" indent="0">
              <a:buNone/>
              <a:defRPr sz="1778"/>
            </a:lvl7pPr>
            <a:lvl8pPr marL="5689671" indent="0">
              <a:buNone/>
              <a:defRPr sz="1778"/>
            </a:lvl8pPr>
            <a:lvl9pPr marL="6502481" indent="0">
              <a:buNone/>
              <a:defRPr sz="1778"/>
            </a:lvl9pPr>
          </a:lstStyle>
          <a:p>
            <a:pPr lvl="0"/>
            <a:r>
              <a:rPr lang="en-US" dirty="0"/>
              <a:t>Click to edit Master text styles</a:t>
            </a:r>
          </a:p>
        </p:txBody>
      </p:sp>
      <p:sp>
        <p:nvSpPr>
          <p:cNvPr id="5" name="Date Placeholder 4">
            <a:extLst>
              <a:ext uri="{FF2B5EF4-FFF2-40B4-BE49-F238E27FC236}">
                <a16:creationId xmlns:a16="http://schemas.microsoft.com/office/drawing/2014/main" id="{81E70E3A-6639-4EA0-8305-C1899DAB49EB}"/>
              </a:ext>
            </a:extLst>
          </p:cNvPr>
          <p:cNvSpPr>
            <a:spLocks noGrp="1"/>
          </p:cNvSpPr>
          <p:nvPr>
            <p:ph type="dt" sz="half" idx="10"/>
          </p:nvPr>
        </p:nvSpPr>
        <p:spPr/>
        <p:txBody>
          <a:bodyPr/>
          <a:lstStyle/>
          <a:p>
            <a:fld id="{BAF64D57-1513-4084-818F-075C9D0922CD}" type="datetimeFigureOut">
              <a:rPr lang="en-US" dirty="0"/>
              <a:t>4/14/2026</a:t>
            </a:fld>
            <a:endParaRPr lang="en-US" dirty="0"/>
          </a:p>
        </p:txBody>
      </p:sp>
      <p:sp>
        <p:nvSpPr>
          <p:cNvPr id="6" name="Footer Placeholder 5">
            <a:extLst>
              <a:ext uri="{FF2B5EF4-FFF2-40B4-BE49-F238E27FC236}">
                <a16:creationId xmlns:a16="http://schemas.microsoft.com/office/drawing/2014/main" id="{5B6AFD57-4189-42FB-B29E-96366E51B44D}"/>
              </a:ext>
            </a:extLst>
          </p:cNvPr>
          <p:cNvSpPr>
            <a:spLocks noGrp="1"/>
          </p:cNvSpPr>
          <p:nvPr>
            <p:ph type="ftr" sz="quarter" idx="11"/>
          </p:nvPr>
        </p:nvSpPr>
        <p:spPr/>
        <p:txBody>
          <a:bodyPr/>
          <a:lstStyle/>
          <a:p>
            <a:r>
              <a:rPr lang="en-US" dirty="0"/>
              <a:t>
              </a:t>
            </a:r>
          </a:p>
        </p:txBody>
      </p:sp>
      <p:sp>
        <p:nvSpPr>
          <p:cNvPr id="7" name="Slide Number Placeholder 6">
            <a:extLst>
              <a:ext uri="{FF2B5EF4-FFF2-40B4-BE49-F238E27FC236}">
                <a16:creationId xmlns:a16="http://schemas.microsoft.com/office/drawing/2014/main" id="{1AF5E2EC-8483-4FBC-9D29-C19025FA8F97}"/>
              </a:ext>
            </a:extLst>
          </p:cNvPr>
          <p:cNvSpPr>
            <a:spLocks noGrp="1"/>
          </p:cNvSpPr>
          <p:nvPr>
            <p:ph type="sldNum" sz="quarter" idx="12"/>
          </p:nvPr>
        </p:nvSpPr>
        <p:spPr/>
        <p:txBody>
          <a:bodyPr/>
          <a:lstStyle/>
          <a:p>
            <a:fld id="{8DFDE724-0293-4953-AE9D-4D814FA589B0}" type="slidenum">
              <a:rPr lang="en-US" dirty="0"/>
              <a:t>‹#›</a:t>
            </a:fld>
            <a:endParaRPr lang="en-US" dirty="0"/>
          </a:p>
        </p:txBody>
      </p:sp>
    </p:spTree>
    <p:extLst>
      <p:ext uri="{BB962C8B-B14F-4D97-AF65-F5344CB8AC3E}">
        <p14:creationId xmlns:p14="http://schemas.microsoft.com/office/powerpoint/2010/main" val="995067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CE581-A090-4AE9-9965-B06BDB52BD95}"/>
              </a:ext>
            </a:extLst>
          </p:cNvPr>
          <p:cNvSpPr>
            <a:spLocks noGrp="1"/>
          </p:cNvSpPr>
          <p:nvPr>
            <p:ph type="title"/>
          </p:nvPr>
        </p:nvSpPr>
        <p:spPr>
          <a:xfrm>
            <a:off x="1007746" y="1184910"/>
            <a:ext cx="4718684" cy="1920240"/>
          </a:xfrm>
        </p:spPr>
        <p:txBody>
          <a:bodyPr anchor="t">
            <a:normAutofit/>
          </a:bodyPr>
          <a:lstStyle>
            <a:lvl1pPr>
              <a:defRPr sz="4978" b="1">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9839DEF4-262F-4ACF-9B29-3D4B819E7065}"/>
              </a:ext>
            </a:extLst>
          </p:cNvPr>
          <p:cNvSpPr>
            <a:spLocks noGrp="1" noChangeAspect="1"/>
          </p:cNvSpPr>
          <p:nvPr>
            <p:ph type="pic" idx="1"/>
          </p:nvPr>
        </p:nvSpPr>
        <p:spPr>
          <a:xfrm>
            <a:off x="6424763" y="1184911"/>
            <a:ext cx="6833404" cy="5848350"/>
          </a:xfrm>
          <a:prstGeom prst="rect">
            <a:avLst/>
          </a:prstGeom>
        </p:spPr>
        <p:txBody>
          <a:bodyPr anchor="t"/>
          <a:lstStyle>
            <a:lvl1pPr marL="0" indent="0">
              <a:buNone/>
              <a:defRPr sz="5689"/>
            </a:lvl1pPr>
            <a:lvl2pPr marL="812810" indent="0">
              <a:buNone/>
              <a:defRPr sz="4978"/>
            </a:lvl2pPr>
            <a:lvl3pPr marL="1625620" indent="0">
              <a:buNone/>
              <a:defRPr sz="4267"/>
            </a:lvl3pPr>
            <a:lvl4pPr marL="2438430" indent="0">
              <a:buNone/>
              <a:defRPr sz="3556"/>
            </a:lvl4pPr>
            <a:lvl5pPr marL="3251241" indent="0">
              <a:buNone/>
              <a:defRPr sz="3556"/>
            </a:lvl5pPr>
            <a:lvl6pPr marL="4064051" indent="0">
              <a:buNone/>
              <a:defRPr sz="3556"/>
            </a:lvl6pPr>
            <a:lvl7pPr marL="4876861" indent="0">
              <a:buNone/>
              <a:defRPr sz="3556"/>
            </a:lvl7pPr>
            <a:lvl8pPr marL="5689671" indent="0">
              <a:buNone/>
              <a:defRPr sz="3556"/>
            </a:lvl8pPr>
            <a:lvl9pPr marL="6502481" indent="0">
              <a:buNone/>
              <a:defRPr sz="3556"/>
            </a:lvl9pPr>
          </a:lstStyle>
          <a:p>
            <a:endParaRPr/>
          </a:p>
        </p:txBody>
      </p:sp>
      <p:sp>
        <p:nvSpPr>
          <p:cNvPr id="4" name="Text Placeholder 3">
            <a:extLst>
              <a:ext uri="{FF2B5EF4-FFF2-40B4-BE49-F238E27FC236}">
                <a16:creationId xmlns:a16="http://schemas.microsoft.com/office/drawing/2014/main" id="{04ED7CBB-7A6F-441E-9072-2494B952FA8B}"/>
              </a:ext>
            </a:extLst>
          </p:cNvPr>
          <p:cNvSpPr>
            <a:spLocks noGrp="1"/>
          </p:cNvSpPr>
          <p:nvPr>
            <p:ph type="body" sz="half" idx="2"/>
          </p:nvPr>
        </p:nvSpPr>
        <p:spPr>
          <a:xfrm>
            <a:off x="1007746" y="3291840"/>
            <a:ext cx="4718684" cy="3752851"/>
          </a:xfrm>
          <a:prstGeom prst="rect">
            <a:avLst/>
          </a:prstGeom>
        </p:spPr>
        <p:txBody>
          <a:bodyPr/>
          <a:lstStyle>
            <a:lvl1pPr marL="0" indent="0">
              <a:buNone/>
              <a:defRPr sz="2844"/>
            </a:lvl1pPr>
            <a:lvl2pPr marL="812810" indent="0">
              <a:buNone/>
              <a:defRPr sz="2489"/>
            </a:lvl2pPr>
            <a:lvl3pPr marL="1625620" indent="0">
              <a:buNone/>
              <a:defRPr sz="2133"/>
            </a:lvl3pPr>
            <a:lvl4pPr marL="2438430" indent="0">
              <a:buNone/>
              <a:defRPr sz="1778"/>
            </a:lvl4pPr>
            <a:lvl5pPr marL="3251241" indent="0">
              <a:buNone/>
              <a:defRPr sz="1778"/>
            </a:lvl5pPr>
            <a:lvl6pPr marL="4064051" indent="0">
              <a:buNone/>
              <a:defRPr sz="1778"/>
            </a:lvl6pPr>
            <a:lvl7pPr marL="4876861" indent="0">
              <a:buNone/>
              <a:defRPr sz="1778"/>
            </a:lvl7pPr>
            <a:lvl8pPr marL="5689671" indent="0">
              <a:buNone/>
              <a:defRPr sz="1778"/>
            </a:lvl8pPr>
            <a:lvl9pPr marL="6502481" indent="0">
              <a:buNone/>
              <a:defRPr sz="1778"/>
            </a:lvl9pPr>
          </a:lstStyle>
          <a:p>
            <a:pPr lvl="0"/>
            <a:r>
              <a:rPr lang="en-US" dirty="0"/>
              <a:t>Click to edit Master text styles</a:t>
            </a:r>
          </a:p>
        </p:txBody>
      </p:sp>
      <p:sp>
        <p:nvSpPr>
          <p:cNvPr id="5" name="Date Placeholder 4">
            <a:extLst>
              <a:ext uri="{FF2B5EF4-FFF2-40B4-BE49-F238E27FC236}">
                <a16:creationId xmlns:a16="http://schemas.microsoft.com/office/drawing/2014/main" id="{A2159692-77BE-4A7D-AA70-635007A6E92C}"/>
              </a:ext>
            </a:extLst>
          </p:cNvPr>
          <p:cNvSpPr>
            <a:spLocks noGrp="1"/>
          </p:cNvSpPr>
          <p:nvPr>
            <p:ph type="dt" sz="half" idx="10"/>
          </p:nvPr>
        </p:nvSpPr>
        <p:spPr/>
        <p:txBody>
          <a:bodyPr/>
          <a:lstStyle/>
          <a:p>
            <a:fld id="{4B51DC6D-53F2-404B-944C-46E1F58C3149}" type="datetimeFigureOut">
              <a:rPr lang="en-US" dirty="0"/>
              <a:t>4/14/2026</a:t>
            </a:fld>
            <a:endParaRPr lang="en-US" dirty="0"/>
          </a:p>
        </p:txBody>
      </p:sp>
      <p:sp>
        <p:nvSpPr>
          <p:cNvPr id="6" name="Footer Placeholder 5">
            <a:extLst>
              <a:ext uri="{FF2B5EF4-FFF2-40B4-BE49-F238E27FC236}">
                <a16:creationId xmlns:a16="http://schemas.microsoft.com/office/drawing/2014/main" id="{FBB9A4DA-63AF-4D6A-98DB-E1D0AC741E58}"/>
              </a:ext>
            </a:extLst>
          </p:cNvPr>
          <p:cNvSpPr>
            <a:spLocks noGrp="1"/>
          </p:cNvSpPr>
          <p:nvPr>
            <p:ph type="ftr" sz="quarter" idx="11"/>
          </p:nvPr>
        </p:nvSpPr>
        <p:spPr/>
        <p:txBody>
          <a:bodyPr/>
          <a:lstStyle/>
          <a:p>
            <a:r>
              <a:rPr lang="en-US" dirty="0"/>
              <a:t>
              </a:t>
            </a:r>
          </a:p>
        </p:txBody>
      </p:sp>
      <p:sp>
        <p:nvSpPr>
          <p:cNvPr id="7" name="Slide Number Placeholder 6">
            <a:extLst>
              <a:ext uri="{FF2B5EF4-FFF2-40B4-BE49-F238E27FC236}">
                <a16:creationId xmlns:a16="http://schemas.microsoft.com/office/drawing/2014/main" id="{A76B7958-B19B-4C23-A82F-DD4E4B912B29}"/>
              </a:ext>
            </a:extLst>
          </p:cNvPr>
          <p:cNvSpPr>
            <a:spLocks noGrp="1"/>
          </p:cNvSpPr>
          <p:nvPr>
            <p:ph type="sldNum" sz="quarter" idx="12"/>
          </p:nvPr>
        </p:nvSpPr>
        <p:spPr/>
        <p:txBody>
          <a:bodyPr/>
          <a:lstStyle/>
          <a:p>
            <a:fld id="{8DFDE724-0293-4953-AE9D-4D814FA589B0}" type="slidenum">
              <a:rPr lang="en-US" dirty="0"/>
              <a:t>‹#›</a:t>
            </a:fld>
            <a:endParaRPr lang="en-US" dirty="0"/>
          </a:p>
        </p:txBody>
      </p:sp>
    </p:spTree>
    <p:extLst>
      <p:ext uri="{BB962C8B-B14F-4D97-AF65-F5344CB8AC3E}">
        <p14:creationId xmlns:p14="http://schemas.microsoft.com/office/powerpoint/2010/main" val="908027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86DAE1-1F65-43B8-A400-95E6DEEDCDFC}"/>
              </a:ext>
            </a:extLst>
          </p:cNvPr>
          <p:cNvSpPr>
            <a:spLocks noGrp="1"/>
          </p:cNvSpPr>
          <p:nvPr>
            <p:ph type="title"/>
          </p:nvPr>
        </p:nvSpPr>
        <p:spPr>
          <a:xfrm>
            <a:off x="970393" y="438150"/>
            <a:ext cx="12429199" cy="172614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2D75C993-A44B-4C2D-818E-4C9000BB05C1}"/>
              </a:ext>
            </a:extLst>
          </p:cNvPr>
          <p:cNvSpPr>
            <a:spLocks noGrp="1"/>
          </p:cNvSpPr>
          <p:nvPr>
            <p:ph type="body" idx="1"/>
          </p:nvPr>
        </p:nvSpPr>
        <p:spPr>
          <a:xfrm>
            <a:off x="970395" y="2423160"/>
            <a:ext cx="12429199" cy="493776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5A21B6E-ECC6-47D0-9C14-812B746F1563}"/>
              </a:ext>
            </a:extLst>
          </p:cNvPr>
          <p:cNvSpPr>
            <a:spLocks noGrp="1"/>
          </p:cNvSpPr>
          <p:nvPr>
            <p:ph type="dt" sz="half" idx="2"/>
          </p:nvPr>
        </p:nvSpPr>
        <p:spPr>
          <a:xfrm>
            <a:off x="954017" y="7610451"/>
            <a:ext cx="3291840" cy="438150"/>
          </a:xfrm>
          <a:prstGeom prst="rect">
            <a:avLst/>
          </a:prstGeom>
        </p:spPr>
        <p:txBody>
          <a:bodyPr vert="horz" lIns="91440" tIns="45720" rIns="91440" bIns="45720" rtlCol="0" anchor="ctr"/>
          <a:lstStyle>
            <a:lvl1pPr algn="l">
              <a:defRPr sz="1778" spc="178" baseline="0">
                <a:solidFill>
                  <a:schemeClr val="tx1"/>
                </a:solidFill>
              </a:defRPr>
            </a:lvl1pPr>
          </a:lstStyle>
          <a:p>
            <a:fld id="{3716B609-2A26-46AA-B595-3671F5470576}" type="datetimeFigureOut">
              <a:rPr lang="en-US" dirty="0"/>
              <a:t>4/14/2026</a:t>
            </a:fld>
            <a:endParaRPr lang="en-US" dirty="0"/>
          </a:p>
        </p:txBody>
      </p:sp>
      <p:sp>
        <p:nvSpPr>
          <p:cNvPr id="5" name="Footer Placeholder 4">
            <a:extLst>
              <a:ext uri="{FF2B5EF4-FFF2-40B4-BE49-F238E27FC236}">
                <a16:creationId xmlns:a16="http://schemas.microsoft.com/office/drawing/2014/main" id="{5209A716-DEA9-48A9-A5BC-0F392D2B49AC}"/>
              </a:ext>
            </a:extLst>
          </p:cNvPr>
          <p:cNvSpPr>
            <a:spLocks noGrp="1"/>
          </p:cNvSpPr>
          <p:nvPr>
            <p:ph type="ftr" sz="quarter" idx="3"/>
          </p:nvPr>
        </p:nvSpPr>
        <p:spPr>
          <a:xfrm>
            <a:off x="9235440" y="7610451"/>
            <a:ext cx="4164154" cy="438150"/>
          </a:xfrm>
          <a:prstGeom prst="rect">
            <a:avLst/>
          </a:prstGeom>
        </p:spPr>
        <p:txBody>
          <a:bodyPr vert="horz" lIns="91440" tIns="45720" rIns="91440" bIns="45720" rtlCol="0" anchor="ctr"/>
          <a:lstStyle>
            <a:lvl1pPr algn="r">
              <a:defRPr sz="1778" spc="89" baseline="0">
                <a:solidFill>
                  <a:schemeClr val="tx1"/>
                </a:solidFill>
              </a:defRPr>
            </a:lvl1pPr>
          </a:lstStyle>
          <a:p>
            <a:r>
              <a:rPr lang="en-US" dirty="0"/>
              <a:t>
              </a:t>
            </a:r>
          </a:p>
        </p:txBody>
      </p:sp>
      <p:sp>
        <p:nvSpPr>
          <p:cNvPr id="6" name="Slide Number Placeholder 5">
            <a:extLst>
              <a:ext uri="{FF2B5EF4-FFF2-40B4-BE49-F238E27FC236}">
                <a16:creationId xmlns:a16="http://schemas.microsoft.com/office/drawing/2014/main" id="{C09CB69E-A0E4-4558-9C62-4CD8CDD2A501}"/>
              </a:ext>
            </a:extLst>
          </p:cNvPr>
          <p:cNvSpPr>
            <a:spLocks noGrp="1"/>
          </p:cNvSpPr>
          <p:nvPr>
            <p:ph type="sldNum" sz="quarter" idx="4"/>
          </p:nvPr>
        </p:nvSpPr>
        <p:spPr>
          <a:xfrm>
            <a:off x="13399595" y="7610451"/>
            <a:ext cx="631474" cy="438150"/>
          </a:xfrm>
          <a:prstGeom prst="rect">
            <a:avLst/>
          </a:prstGeom>
        </p:spPr>
        <p:txBody>
          <a:bodyPr vert="horz" lIns="91440" tIns="45720" rIns="91440" bIns="45720" rtlCol="0" anchor="ctr"/>
          <a:lstStyle>
            <a:lvl1pPr algn="r">
              <a:defRPr sz="1778" spc="178" baseline="0">
                <a:solidFill>
                  <a:schemeClr val="tx1"/>
                </a:solidFill>
              </a:defRPr>
            </a:lvl1pPr>
          </a:lstStyle>
          <a:p>
            <a:fld id="{8DFDE724-0293-4953-AE9D-4D814FA589B0}" type="slidenum">
              <a:rPr lang="en-US" dirty="0"/>
              <a:t>‹#›</a:t>
            </a:fld>
            <a:endParaRPr lang="en-US" dirty="0"/>
          </a:p>
        </p:txBody>
      </p:sp>
      <p:grpSp>
        <p:nvGrpSpPr>
          <p:cNvPr id="7" name="Group 6">
            <a:extLst>
              <a:ext uri="{FF2B5EF4-FFF2-40B4-BE49-F238E27FC236}">
                <a16:creationId xmlns:a16="http://schemas.microsoft.com/office/drawing/2014/main" id="{EB6ECC43-D65E-4A7B-A76B-D278A2184166}"/>
              </a:ext>
            </a:extLst>
          </p:cNvPr>
          <p:cNvGrpSpPr/>
          <p:nvPr/>
        </p:nvGrpSpPr>
        <p:grpSpPr>
          <a:xfrm flipV="1">
            <a:off x="13951291" y="4261826"/>
            <a:ext cx="681338" cy="3967775"/>
            <a:chOff x="11619770" y="-2005"/>
            <a:chExt cx="567782" cy="3306479"/>
          </a:xfrm>
        </p:grpSpPr>
        <p:sp>
          <p:nvSpPr>
            <p:cNvPr id="8" name="Freeform: Shape 7">
              <a:extLst>
                <a:ext uri="{FF2B5EF4-FFF2-40B4-BE49-F238E27FC236}">
                  <a16:creationId xmlns:a16="http://schemas.microsoft.com/office/drawing/2014/main" id="{7EE443C5-5AB9-407B-A8C3-011BB14FEF06}"/>
                </a:ext>
              </a:extLst>
            </p:cNvPr>
            <p:cNvSpPr/>
            <p:nvPr/>
          </p:nvSpPr>
          <p:spPr>
            <a:xfrm flipV="1">
              <a:off x="11619770" y="373807"/>
              <a:ext cx="526228" cy="2930667"/>
            </a:xfrm>
            <a:custGeom>
              <a:avLst/>
              <a:gdLst/>
              <a:ahLst/>
              <a:cxnLst/>
              <a:rect l="l" t="t" r="r" b="b"/>
              <a:pathLst>
                <a:path w="757287" h="3694096">
                  <a:moveTo>
                    <a:pt x="757287" y="3694096"/>
                  </a:moveTo>
                  <a:lnTo>
                    <a:pt x="757287" y="0"/>
                  </a:lnTo>
                  <a:lnTo>
                    <a:pt x="0" y="0"/>
                  </a:lnTo>
                  <a:lnTo>
                    <a:pt x="0" y="3686094"/>
                  </a:lnTo>
                  <a:close/>
                </a:path>
              </a:pathLst>
            </a:custGeom>
            <a:blipFill dpi="0" rotWithShape="1">
              <a:blip r:embed="rId26">
                <a:extLst>
                  <a:ext uri="{96DAC541-7B7A-43D3-8B79-37D633B846F1}">
                    <asvg:svgBlip xmlns:asvg="http://schemas.microsoft.com/office/drawing/2016/SVG/main" r:embed="rId27"/>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a:extLst>
                <a:ext uri="{FF2B5EF4-FFF2-40B4-BE49-F238E27FC236}">
                  <a16:creationId xmlns:a16="http://schemas.microsoft.com/office/drawing/2014/main" id="{4538C9FA-DA5E-4785-8F4A-CA481A3A6526}"/>
                </a:ext>
                <a:ext uri="{C183D7F6-B498-43B3-948B-1728B52AA6E4}">
                  <adec:decorative xmlns:adec="http://schemas.microsoft.com/office/drawing/2017/decorative" val="1"/>
                </a:ext>
              </a:extLst>
            </p:cNvPr>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spTree>
    <p:extLst>
      <p:ext uri="{BB962C8B-B14F-4D97-AF65-F5344CB8AC3E}">
        <p14:creationId xmlns:p14="http://schemas.microsoft.com/office/powerpoint/2010/main" val="218284070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Lst>
  <p:hf hdr="0"/>
  <p:txStyles>
    <p:titleStyle>
      <a:lvl1pPr algn="l" defTabSz="914400" rtl="0" eaLnBrk="1" latinLnBrk="0" hangingPunct="1">
        <a:lnSpc>
          <a:spcPct val="120000"/>
        </a:lnSpc>
        <a:spcBef>
          <a:spcPct val="0"/>
        </a:spcBef>
        <a:buNone/>
        <a:defRPr sz="320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1000"/>
        </a:spcBef>
        <a:buSzPct val="85000"/>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30000"/>
        </a:lnSpc>
        <a:spcBef>
          <a:spcPts val="500"/>
        </a:spcBef>
        <a:buSzPct val="100000"/>
        <a:buFont typeface="Avenir Next LT Pro Light" panose="020B03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30000"/>
        </a:lnSpc>
        <a:spcBef>
          <a:spcPts val="500"/>
        </a:spcBef>
        <a:buSzPct val="85000"/>
        <a:buFont typeface="Arial" panose="020B0604020202020204" pitchFamily="34" charset="0"/>
        <a:buChar char="•"/>
        <a:defRPr sz="1600" kern="1200">
          <a:solidFill>
            <a:schemeClr val="tx1"/>
          </a:solidFill>
          <a:latin typeface="+mn-lt"/>
          <a:ea typeface="+mn-ea"/>
          <a:cs typeface="+mn-cs"/>
        </a:defRPr>
      </a:lvl3pPr>
      <a:lvl4pPr marL="1005840" indent="-228600" algn="l" defTabSz="914400" rtl="0" eaLnBrk="1" latinLnBrk="0" hangingPunct="1">
        <a:lnSpc>
          <a:spcPct val="130000"/>
        </a:lnSpc>
        <a:spcBef>
          <a:spcPts val="500"/>
        </a:spcBef>
        <a:buSzPct val="100000"/>
        <a:buFont typeface="Avenir Next LT Pro Light" panose="020B0304020202020204" pitchFamily="34" charset="0"/>
        <a:buChar char="–"/>
        <a:defRPr sz="1400" kern="1200">
          <a:solidFill>
            <a:schemeClr val="tx1"/>
          </a:solidFill>
          <a:latin typeface="+mn-lt"/>
          <a:ea typeface="+mn-ea"/>
          <a:cs typeface="+mn-cs"/>
        </a:defRPr>
      </a:lvl4pPr>
      <a:lvl5pPr marL="1188720" indent="-22860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10" userDrawn="1">
          <p15:clr>
            <a:srgbClr val="F26B43"/>
          </p15:clr>
        </p15:guide>
        <p15:guide id="2" pos="605" userDrawn="1">
          <p15:clr>
            <a:srgbClr val="F26B43"/>
          </p15:clr>
        </p15:guide>
        <p15:guide id="3" pos="8611" userDrawn="1">
          <p15:clr>
            <a:srgbClr val="F26B43"/>
          </p15:clr>
        </p15:guide>
        <p15:guide id="5" orient="horz" pos="1526" userDrawn="1">
          <p15:clr>
            <a:srgbClr val="F26B43"/>
          </p15:clr>
        </p15:guide>
        <p15:guide id="6" orient="horz" pos="2074" userDrawn="1">
          <p15:clr>
            <a:srgbClr val="F26B43"/>
          </p15:clr>
        </p15:guide>
        <p15:guide id="7" orient="horz" pos="4637" userDrawn="1">
          <p15:clr>
            <a:srgbClr val="F26B43"/>
          </p15:clr>
        </p15:guide>
        <p15:guide id="8" orient="horz" pos="4118" userDrawn="1">
          <p15:clr>
            <a:srgbClr val="F26B43"/>
          </p15:clr>
        </p15:guide>
        <p15:guide id="9" pos="121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1.xml"/><Relationship Id="rId5" Type="http://schemas.openxmlformats.org/officeDocument/2006/relationships/image" Target="../media/image28.sv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2.xml"/><Relationship Id="rId5" Type="http://schemas.openxmlformats.org/officeDocument/2006/relationships/image" Target="../media/image31.sv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3.xml"/><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0p9bhj9ROO2gE0an0aYdotHbBaEXKnvr79KUscnc44I"/><Relationship Id="rId2" Type="http://schemas.openxmlformats.org/officeDocument/2006/relationships/notesSlide" Target="../notesSlides/notesSlide12.xml"/><Relationship Id="rId1" Type="http://schemas.openxmlformats.org/officeDocument/2006/relationships/slideLayout" Target="../slideLayouts/slideLayout24.xml"/><Relationship Id="rId5" Type="http://schemas.openxmlformats.org/officeDocument/2006/relationships/hyperlink" Target="https://creativecommons.org/licenses/by-nc-nd/3.0/" TargetMode="External"/><Relationship Id="rId4" Type="http://schemas.openxmlformats.org/officeDocument/2006/relationships/hyperlink" Target="https://www.deviantart.com/autochtone/art/Citrus-Family-Explosion-159008079"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sv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455188"/>
            <a:ext cx="7556421" cy="1417558"/>
          </a:xfrm>
          <a:prstGeom prst="rect">
            <a:avLst/>
          </a:prstGeom>
          <a:noFill/>
          <a:ln/>
        </p:spPr>
        <p:txBody>
          <a:bodyPr wrap="square" lIns="0" tIns="0" rIns="0" bIns="0" rtlCol="0" anchor="t"/>
          <a:lstStyle/>
          <a:p>
            <a:pPr marL="0" indent="0" algn="l">
              <a:lnSpc>
                <a:spcPts val="5550"/>
              </a:lnSpc>
              <a:buNone/>
            </a:pPr>
            <a:r>
              <a:rPr lang="en-US" sz="4450" b="1" dirty="0">
                <a:solidFill>
                  <a:srgbClr val="282824"/>
                </a:solidFill>
                <a:latin typeface="Lato Bold" pitchFamily="34" charset="0"/>
                <a:ea typeface="Lato Bold" pitchFamily="34" charset="-122"/>
                <a:cs typeface="Lato Bold" pitchFamily="34" charset="-120"/>
              </a:rPr>
              <a:t>Helping Customers with Family History Research</a:t>
            </a:r>
            <a:endParaRPr lang="en-US" sz="4450" dirty="0"/>
          </a:p>
        </p:txBody>
      </p:sp>
      <p:sp>
        <p:nvSpPr>
          <p:cNvPr id="4" name="Text 1"/>
          <p:cNvSpPr/>
          <p:nvPr/>
        </p:nvSpPr>
        <p:spPr>
          <a:xfrm>
            <a:off x="793790" y="4212907"/>
            <a:ext cx="7556421" cy="725805"/>
          </a:xfrm>
          <a:prstGeom prst="rect">
            <a:avLst/>
          </a:prstGeom>
          <a:noFill/>
          <a:ln/>
        </p:spPr>
        <p:txBody>
          <a:bodyPr wrap="square" lIns="0" tIns="0" rIns="0" bIns="0" rtlCol="0" anchor="t"/>
          <a:lstStyle/>
          <a:p>
            <a:pPr marL="0" indent="0" algn="l">
              <a:lnSpc>
                <a:spcPts val="2850"/>
              </a:lnSpc>
              <a:buNone/>
            </a:pPr>
            <a:r>
              <a:rPr lang="en-US" sz="1750" dirty="0">
                <a:solidFill>
                  <a:srgbClr val="4A4A45"/>
                </a:solidFill>
                <a:latin typeface="Lato" pitchFamily="34" charset="0"/>
                <a:ea typeface="Lato" pitchFamily="34" charset="-122"/>
                <a:cs typeface="Lato" pitchFamily="34" charset="-120"/>
              </a:rPr>
              <a:t>A practical guide for librarians supporting genealogy researchers — no prior experience required.</a:t>
            </a:r>
            <a:endParaRPr lang="en-US" sz="1750" dirty="0"/>
          </a:p>
        </p:txBody>
      </p:sp>
      <p:sp>
        <p:nvSpPr>
          <p:cNvPr id="5" name="Text 2"/>
          <p:cNvSpPr/>
          <p:nvPr/>
        </p:nvSpPr>
        <p:spPr>
          <a:xfrm>
            <a:off x="793790" y="5193863"/>
            <a:ext cx="7556421" cy="580549"/>
          </a:xfrm>
          <a:prstGeom prst="rect">
            <a:avLst/>
          </a:prstGeom>
          <a:noFill/>
          <a:ln/>
        </p:spPr>
        <p:txBody>
          <a:bodyPr wrap="square" lIns="0" tIns="0" rIns="0" bIns="0" rtlCol="0" anchor="t"/>
          <a:lstStyle/>
          <a:p>
            <a:pPr marL="0" indent="0" algn="l">
              <a:lnSpc>
                <a:spcPts val="2250"/>
              </a:lnSpc>
              <a:buNone/>
            </a:pPr>
            <a:r>
              <a:rPr lang="en-US" sz="1400" dirty="0">
                <a:solidFill>
                  <a:srgbClr val="4A4A45"/>
                </a:solidFill>
                <a:latin typeface="Lato" pitchFamily="34" charset="0"/>
                <a:ea typeface="Lato" pitchFamily="34" charset="-122"/>
                <a:cs typeface="Lato" pitchFamily="34" charset="-120"/>
              </a:rPr>
              <a:t>Sue Kaufman | Local History and Genealogy Librarian | Historical Records Coordinator | Peoria Public Library | Peoria, IL | RSA Day 2026</a:t>
            </a:r>
            <a:endParaRPr lang="en-US" sz="14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1493996"/>
            <a:ext cx="12495848" cy="708779"/>
          </a:xfrm>
          <a:prstGeom prst="rect">
            <a:avLst/>
          </a:prstGeom>
          <a:noFill/>
          <a:ln/>
        </p:spPr>
        <p:txBody>
          <a:bodyPr wrap="none" lIns="0" tIns="0" rIns="0" bIns="0" rtlCol="0" anchor="t"/>
          <a:lstStyle/>
          <a:p>
            <a:pPr marL="0" indent="0" algn="l">
              <a:lnSpc>
                <a:spcPts val="5550"/>
              </a:lnSpc>
              <a:buNone/>
            </a:pPr>
            <a:r>
              <a:rPr lang="en-US" sz="4450" b="1" dirty="0">
                <a:solidFill>
                  <a:srgbClr val="282824"/>
                </a:solidFill>
                <a:latin typeface="Lato Bold" pitchFamily="34" charset="0"/>
                <a:ea typeface="Lato Bold" pitchFamily="34" charset="-122"/>
                <a:cs typeface="Lato Bold" pitchFamily="34" charset="-120"/>
              </a:rPr>
              <a:t>Researchers and Providers: Shared Responsibility</a:t>
            </a:r>
            <a:endParaRPr lang="en-US" sz="4450" dirty="0"/>
          </a:p>
        </p:txBody>
      </p:sp>
      <p:sp>
        <p:nvSpPr>
          <p:cNvPr id="3" name="Text 1"/>
          <p:cNvSpPr/>
          <p:nvPr/>
        </p:nvSpPr>
        <p:spPr>
          <a:xfrm>
            <a:off x="793790" y="2656403"/>
            <a:ext cx="13042821" cy="362903"/>
          </a:xfrm>
          <a:prstGeom prst="rect">
            <a:avLst/>
          </a:prstGeom>
          <a:noFill/>
          <a:ln/>
        </p:spPr>
        <p:txBody>
          <a:bodyPr wrap="none" lIns="0" tIns="0" rIns="0" bIns="0" rtlCol="0" anchor="t"/>
          <a:lstStyle/>
          <a:p>
            <a:pPr marL="0" indent="0" algn="l">
              <a:lnSpc>
                <a:spcPts val="2850"/>
              </a:lnSpc>
              <a:buNone/>
            </a:pPr>
            <a:r>
              <a:rPr lang="en-US" sz="1750" dirty="0">
                <a:solidFill>
                  <a:srgbClr val="4A4A45"/>
                </a:solidFill>
                <a:latin typeface="Lato" pitchFamily="34" charset="0"/>
                <a:ea typeface="Lato" pitchFamily="34" charset="-122"/>
                <a:cs typeface="Lato" pitchFamily="34" charset="-120"/>
              </a:rPr>
              <a:t>Successful genealogy research is a partnership where both parties have important roles to play.</a:t>
            </a:r>
            <a:endParaRPr lang="en-US" sz="1750" dirty="0"/>
          </a:p>
        </p:txBody>
      </p:sp>
      <p:sp>
        <p:nvSpPr>
          <p:cNvPr id="4" name="Text 2"/>
          <p:cNvSpPr/>
          <p:nvPr/>
        </p:nvSpPr>
        <p:spPr>
          <a:xfrm>
            <a:off x="793790" y="3501271"/>
            <a:ext cx="4962882" cy="354330"/>
          </a:xfrm>
          <a:prstGeom prst="rect">
            <a:avLst/>
          </a:prstGeom>
          <a:noFill/>
          <a:ln/>
        </p:spPr>
        <p:txBody>
          <a:bodyPr wrap="none" lIns="0" tIns="0" rIns="0" bIns="0" rtlCol="0" anchor="t"/>
          <a:lstStyle/>
          <a:p>
            <a:pPr marL="0" indent="0" algn="l">
              <a:lnSpc>
                <a:spcPts val="2750"/>
              </a:lnSpc>
              <a:buNone/>
            </a:pPr>
            <a:r>
              <a:rPr lang="en-US" sz="2200" b="1" dirty="0">
                <a:solidFill>
                  <a:srgbClr val="282824"/>
                </a:solidFill>
                <a:latin typeface="Lato Bold" pitchFamily="34" charset="0"/>
                <a:ea typeface="Lato Bold" pitchFamily="34" charset="-122"/>
                <a:cs typeface="Lato Bold" pitchFamily="34" charset="-120"/>
              </a:rPr>
              <a:t>Researcher (Customer) Responsibilities</a:t>
            </a:r>
            <a:endParaRPr lang="en-US" sz="2200" dirty="0"/>
          </a:p>
        </p:txBody>
      </p:sp>
      <p:sp>
        <p:nvSpPr>
          <p:cNvPr id="5" name="Text 3"/>
          <p:cNvSpPr/>
          <p:nvPr/>
        </p:nvSpPr>
        <p:spPr>
          <a:xfrm>
            <a:off x="793790" y="4082415"/>
            <a:ext cx="6244709" cy="213169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4A4A45"/>
                </a:solidFill>
                <a:latin typeface="Lato" pitchFamily="34" charset="0"/>
                <a:ea typeface="Lato" pitchFamily="34" charset="-122"/>
                <a:cs typeface="Lato" pitchFamily="34" charset="-120"/>
              </a:rPr>
              <a:t>Come prepared with what they already know</a:t>
            </a:r>
            <a:endParaRPr lang="en-US" sz="1750" dirty="0"/>
          </a:p>
          <a:p>
            <a:pPr marL="342900" indent="-342900" algn="l">
              <a:lnSpc>
                <a:spcPts val="2850"/>
              </a:lnSpc>
              <a:buSzPct val="100000"/>
              <a:buChar char="•"/>
            </a:pPr>
            <a:r>
              <a:rPr lang="en-US" sz="1750" dirty="0">
                <a:solidFill>
                  <a:srgbClr val="4A4A45"/>
                </a:solidFill>
                <a:latin typeface="Lato" pitchFamily="34" charset="0"/>
                <a:ea typeface="Lato" pitchFamily="34" charset="-122"/>
                <a:cs typeface="Lato" pitchFamily="34" charset="-120"/>
              </a:rPr>
              <a:t>Ask clear questions about their research goals</a:t>
            </a:r>
            <a:endParaRPr lang="en-US" sz="1750" dirty="0"/>
          </a:p>
          <a:p>
            <a:pPr marL="342900" indent="-342900" algn="l">
              <a:lnSpc>
                <a:spcPts val="2850"/>
              </a:lnSpc>
              <a:buSzPct val="100000"/>
              <a:buChar char="•"/>
            </a:pPr>
            <a:r>
              <a:rPr lang="en-US" sz="1750" dirty="0">
                <a:solidFill>
                  <a:srgbClr val="4A4A45"/>
                </a:solidFill>
                <a:latin typeface="Lato" pitchFamily="34" charset="0"/>
                <a:ea typeface="Lato" pitchFamily="34" charset="-122"/>
                <a:cs typeface="Lato" pitchFamily="34" charset="-120"/>
              </a:rPr>
              <a:t>Be open to guidance and new research strategies</a:t>
            </a:r>
            <a:endParaRPr lang="en-US" sz="1750" dirty="0"/>
          </a:p>
          <a:p>
            <a:pPr marL="342900" indent="-342900" algn="l">
              <a:lnSpc>
                <a:spcPts val="2850"/>
              </a:lnSpc>
              <a:buSzPct val="100000"/>
              <a:buChar char="•"/>
            </a:pPr>
            <a:r>
              <a:rPr lang="en-US" sz="1750" dirty="0">
                <a:solidFill>
                  <a:srgbClr val="4A4A45"/>
                </a:solidFill>
                <a:latin typeface="Lato" pitchFamily="34" charset="0"/>
                <a:ea typeface="Lato" pitchFamily="34" charset="-122"/>
                <a:cs typeface="Lato" pitchFamily="34" charset="-120"/>
              </a:rPr>
              <a:t>Take notes and follow up on recommendations</a:t>
            </a:r>
            <a:endParaRPr lang="en-US" sz="1750" dirty="0"/>
          </a:p>
          <a:p>
            <a:pPr marL="342900" indent="-342900" algn="l">
              <a:lnSpc>
                <a:spcPts val="2850"/>
              </a:lnSpc>
              <a:buSzPct val="100000"/>
              <a:buChar char="•"/>
            </a:pPr>
            <a:r>
              <a:rPr lang="en-US" sz="1750" dirty="0">
                <a:solidFill>
                  <a:srgbClr val="4A4A45"/>
                </a:solidFill>
                <a:latin typeface="Lato" pitchFamily="34" charset="0"/>
                <a:ea typeface="Lato" pitchFamily="34" charset="-122"/>
                <a:cs typeface="Lato" pitchFamily="34" charset="-120"/>
              </a:rPr>
              <a:t>Understand that genealogy takes time and patience</a:t>
            </a:r>
            <a:endParaRPr lang="en-US" sz="1750" dirty="0"/>
          </a:p>
        </p:txBody>
      </p:sp>
      <p:sp>
        <p:nvSpPr>
          <p:cNvPr id="6" name="Text 4"/>
          <p:cNvSpPr/>
          <p:nvPr/>
        </p:nvSpPr>
        <p:spPr>
          <a:xfrm>
            <a:off x="7599521" y="3501271"/>
            <a:ext cx="6106358" cy="354330"/>
          </a:xfrm>
          <a:prstGeom prst="rect">
            <a:avLst/>
          </a:prstGeom>
          <a:noFill/>
          <a:ln/>
        </p:spPr>
        <p:txBody>
          <a:bodyPr wrap="none" lIns="0" tIns="0" rIns="0" bIns="0" rtlCol="0" anchor="t"/>
          <a:lstStyle/>
          <a:p>
            <a:pPr marL="0" indent="0" algn="l">
              <a:lnSpc>
                <a:spcPts val="2750"/>
              </a:lnSpc>
              <a:buNone/>
            </a:pPr>
            <a:r>
              <a:rPr lang="en-US" sz="2200" b="1" dirty="0">
                <a:solidFill>
                  <a:srgbClr val="282824"/>
                </a:solidFill>
                <a:latin typeface="Lato Bold" pitchFamily="34" charset="0"/>
                <a:ea typeface="Lato Bold" pitchFamily="34" charset="-122"/>
                <a:cs typeface="Lato Bold" pitchFamily="34" charset="-120"/>
              </a:rPr>
              <a:t>Information Provider (Librarian) Responsibilities</a:t>
            </a:r>
            <a:endParaRPr lang="en-US" sz="2200" dirty="0"/>
          </a:p>
        </p:txBody>
      </p:sp>
      <p:sp>
        <p:nvSpPr>
          <p:cNvPr id="7" name="Text 5"/>
          <p:cNvSpPr/>
          <p:nvPr/>
        </p:nvSpPr>
        <p:spPr>
          <a:xfrm>
            <a:off x="7599521" y="4082415"/>
            <a:ext cx="6244709" cy="2573893"/>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4A4A45"/>
                </a:solidFill>
                <a:latin typeface="Lato" pitchFamily="34" charset="0"/>
                <a:ea typeface="Lato" pitchFamily="34" charset="-122"/>
                <a:cs typeface="Lato" pitchFamily="34" charset="-120"/>
              </a:rPr>
              <a:t>Listen actively during the reference interview</a:t>
            </a:r>
            <a:endParaRPr lang="en-US" sz="1750" dirty="0"/>
          </a:p>
          <a:p>
            <a:pPr marL="342900" indent="-342900" algn="l">
              <a:lnSpc>
                <a:spcPts val="2850"/>
              </a:lnSpc>
              <a:buSzPct val="100000"/>
              <a:buChar char="•"/>
            </a:pPr>
            <a:r>
              <a:rPr lang="en-US" sz="1750" dirty="0">
                <a:solidFill>
                  <a:srgbClr val="4A4A45"/>
                </a:solidFill>
                <a:latin typeface="Lato" pitchFamily="34" charset="0"/>
                <a:ea typeface="Lato" pitchFamily="34" charset="-122"/>
                <a:cs typeface="Lato" pitchFamily="34" charset="-120"/>
              </a:rPr>
              <a:t>Ask clarifying questions to understand true needs</a:t>
            </a:r>
            <a:endParaRPr lang="en-US" sz="1750" dirty="0"/>
          </a:p>
          <a:p>
            <a:pPr marL="342900" indent="-342900" algn="l">
              <a:lnSpc>
                <a:spcPts val="2850"/>
              </a:lnSpc>
              <a:buSzPct val="100000"/>
              <a:buChar char="•"/>
            </a:pPr>
            <a:r>
              <a:rPr lang="en-US" sz="1750" dirty="0">
                <a:solidFill>
                  <a:srgbClr val="4A4A45"/>
                </a:solidFill>
                <a:latin typeface="Lato" pitchFamily="34" charset="0"/>
                <a:ea typeface="Lato" pitchFamily="34" charset="-122"/>
                <a:cs typeface="Lato" pitchFamily="34" charset="-120"/>
              </a:rPr>
              <a:t>Guide them to appropriate resources and databases</a:t>
            </a:r>
            <a:endParaRPr lang="en-US" sz="1750" dirty="0"/>
          </a:p>
          <a:p>
            <a:pPr marL="342900" indent="-342900" algn="l">
              <a:lnSpc>
                <a:spcPts val="2850"/>
              </a:lnSpc>
              <a:buSzPct val="100000"/>
              <a:buChar char="•"/>
            </a:pPr>
            <a:r>
              <a:rPr lang="en-US" sz="1750" dirty="0">
                <a:solidFill>
                  <a:srgbClr val="4A4A45"/>
                </a:solidFill>
                <a:latin typeface="Lato" pitchFamily="34" charset="0"/>
                <a:ea typeface="Lato" pitchFamily="34" charset="-122"/>
                <a:cs typeface="Lato" pitchFamily="34" charset="-120"/>
              </a:rPr>
              <a:t>Teach effective search strategies and source evaluation</a:t>
            </a:r>
            <a:endParaRPr lang="en-US" sz="1750" dirty="0"/>
          </a:p>
          <a:p>
            <a:pPr marL="342900" indent="-342900" algn="l">
              <a:lnSpc>
                <a:spcPts val="2850"/>
              </a:lnSpc>
              <a:buSzPct val="100000"/>
              <a:buChar char="•"/>
            </a:pPr>
            <a:r>
              <a:rPr lang="en-US" sz="1750" dirty="0">
                <a:solidFill>
                  <a:srgbClr val="4A4A45"/>
                </a:solidFill>
                <a:latin typeface="Lato" pitchFamily="34" charset="0"/>
                <a:ea typeface="Lato" pitchFamily="34" charset="-122"/>
                <a:cs typeface="Lato" pitchFamily="34" charset="-120"/>
              </a:rPr>
              <a:t>Manage expectations about timelines and outcomes</a:t>
            </a:r>
            <a:endParaRPr lang="en-US" sz="1750" dirty="0"/>
          </a:p>
          <a:p>
            <a:pPr marL="342900" indent="-342900" algn="l">
              <a:lnSpc>
                <a:spcPts val="2850"/>
              </a:lnSpc>
              <a:buSzPct val="100000"/>
              <a:buChar char="•"/>
            </a:pPr>
            <a:r>
              <a:rPr lang="en-US" sz="1750" dirty="0">
                <a:solidFill>
                  <a:srgbClr val="4A4A45"/>
                </a:solidFill>
                <a:latin typeface="Lato" pitchFamily="34" charset="0"/>
                <a:ea typeface="Lato" pitchFamily="34" charset="-122"/>
                <a:cs typeface="Lato" pitchFamily="34" charset="-120"/>
              </a:rPr>
              <a:t>Provide referrals when needed beyond library scope</a:t>
            </a:r>
            <a:endParaRPr lang="en-US" sz="175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2071211" y="1573530"/>
            <a:ext cx="5937290" cy="5082421"/>
          </a:xfrm>
          <a:prstGeom prst="rect">
            <a:avLst/>
          </a:prstGeom>
        </p:spPr>
      </p:pic>
      <p:sp>
        <p:nvSpPr>
          <p:cNvPr id="3" name="Text 0"/>
          <p:cNvSpPr/>
          <p:nvPr/>
        </p:nvSpPr>
        <p:spPr>
          <a:xfrm>
            <a:off x="2553356" y="3097117"/>
            <a:ext cx="2289654" cy="286207"/>
          </a:xfrm>
          <a:prstGeom prst="rect">
            <a:avLst/>
          </a:prstGeom>
          <a:noFill/>
          <a:ln/>
        </p:spPr>
        <p:txBody>
          <a:bodyPr wrap="none" lIns="0" tIns="0" rIns="0" bIns="0" rtlCol="0" anchor="t"/>
          <a:lstStyle/>
          <a:p>
            <a:pPr marL="0" indent="0" algn="ctr">
              <a:lnSpc>
                <a:spcPts val="2250"/>
              </a:lnSpc>
              <a:buNone/>
            </a:pPr>
            <a:r>
              <a:rPr lang="en-US" sz="1800" b="1" dirty="0">
                <a:solidFill>
                  <a:srgbClr val="FFFFFF"/>
                </a:solidFill>
                <a:latin typeface="Lato Bold" pitchFamily="34" charset="0"/>
                <a:ea typeface="Lato Bold" pitchFamily="34" charset="-122"/>
                <a:cs typeface="Lato Bold" pitchFamily="34" charset="-120"/>
              </a:rPr>
              <a:t>Name Variations</a:t>
            </a:r>
            <a:endParaRPr lang="en-US" sz="1800" dirty="0"/>
          </a:p>
        </p:txBody>
      </p:sp>
      <p:sp>
        <p:nvSpPr>
          <p:cNvPr id="4" name="Text 1"/>
          <p:cNvSpPr/>
          <p:nvPr/>
        </p:nvSpPr>
        <p:spPr>
          <a:xfrm>
            <a:off x="5662197" y="2924121"/>
            <a:ext cx="1994543" cy="286207"/>
          </a:xfrm>
          <a:prstGeom prst="rect">
            <a:avLst/>
          </a:prstGeom>
          <a:noFill/>
          <a:ln/>
        </p:spPr>
        <p:txBody>
          <a:bodyPr wrap="none" lIns="0" tIns="0" rIns="0" bIns="0" rtlCol="0" anchor="t"/>
          <a:lstStyle/>
          <a:p>
            <a:pPr marL="0" indent="0" algn="ctr">
              <a:lnSpc>
                <a:spcPts val="2250"/>
              </a:lnSpc>
              <a:buNone/>
            </a:pPr>
            <a:r>
              <a:rPr lang="en-US" sz="1800" b="1" dirty="0">
                <a:solidFill>
                  <a:srgbClr val="FFFFFF"/>
                </a:solidFill>
                <a:latin typeface="Lato Bold" pitchFamily="34" charset="0"/>
                <a:ea typeface="Lato Bold" pitchFamily="34" charset="-122"/>
                <a:cs typeface="Lato Bold" pitchFamily="34" charset="-120"/>
              </a:rPr>
              <a:t>Record Gaps</a:t>
            </a:r>
            <a:endParaRPr lang="en-US" sz="1800" dirty="0"/>
          </a:p>
        </p:txBody>
      </p:sp>
      <p:sp>
        <p:nvSpPr>
          <p:cNvPr id="5" name="Text 2"/>
          <p:cNvSpPr/>
          <p:nvPr/>
        </p:nvSpPr>
        <p:spPr>
          <a:xfrm>
            <a:off x="4675102" y="5162257"/>
            <a:ext cx="1729960" cy="572413"/>
          </a:xfrm>
          <a:prstGeom prst="rect">
            <a:avLst/>
          </a:prstGeom>
          <a:noFill/>
          <a:ln/>
        </p:spPr>
        <p:txBody>
          <a:bodyPr wrap="square" lIns="0" tIns="0" rIns="0" bIns="0" rtlCol="0" anchor="t"/>
          <a:lstStyle/>
          <a:p>
            <a:pPr marL="0" indent="0" algn="ctr">
              <a:lnSpc>
                <a:spcPts val="2250"/>
              </a:lnSpc>
              <a:buNone/>
            </a:pPr>
            <a:r>
              <a:rPr lang="en-US" sz="1800" b="1" dirty="0">
                <a:solidFill>
                  <a:srgbClr val="FFFFFF"/>
                </a:solidFill>
                <a:latin typeface="Lato Bold" pitchFamily="34" charset="0"/>
                <a:ea typeface="Lato Bold" pitchFamily="34" charset="-122"/>
                <a:cs typeface="Lato Bold" pitchFamily="34" charset="-120"/>
              </a:rPr>
              <a:t>Historical Context</a:t>
            </a:r>
            <a:endParaRPr lang="en-US" sz="1800" dirty="0"/>
          </a:p>
        </p:txBody>
      </p:sp>
      <p:sp>
        <p:nvSpPr>
          <p:cNvPr id="6" name="Shape 3"/>
          <p:cNvSpPr/>
          <p:nvPr/>
        </p:nvSpPr>
        <p:spPr>
          <a:xfrm>
            <a:off x="9494996" y="1335762"/>
            <a:ext cx="2110621" cy="334208"/>
          </a:xfrm>
          <a:prstGeom prst="roundRect">
            <a:avLst>
              <a:gd name="adj" fmla="val 6535"/>
            </a:avLst>
          </a:prstGeom>
          <a:noFill/>
          <a:ln w="7620">
            <a:solidFill>
              <a:srgbClr val="282824"/>
            </a:solidFill>
            <a:prstDash val="solid"/>
          </a:ln>
        </p:spPr>
        <p:txBody>
          <a:bodyPr/>
          <a:lstStyle/>
          <a:p>
            <a:endParaRPr lang="en-US"/>
          </a:p>
        </p:txBody>
      </p:sp>
      <p:pic>
        <p:nvPicPr>
          <p:cNvPr id="7"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11797" y="1430060"/>
            <a:ext cx="145494" cy="145494"/>
          </a:xfrm>
          <a:prstGeom prst="rect">
            <a:avLst/>
          </a:prstGeom>
        </p:spPr>
      </p:pic>
      <p:sp>
        <p:nvSpPr>
          <p:cNvPr id="8" name="Text 4"/>
          <p:cNvSpPr/>
          <p:nvPr/>
        </p:nvSpPr>
        <p:spPr>
          <a:xfrm>
            <a:off x="9830038" y="1397913"/>
            <a:ext cx="1658779" cy="209907"/>
          </a:xfrm>
          <a:prstGeom prst="rect">
            <a:avLst/>
          </a:prstGeom>
          <a:noFill/>
          <a:ln/>
        </p:spPr>
        <p:txBody>
          <a:bodyPr wrap="none" lIns="0" tIns="0" rIns="0" bIns="0" rtlCol="0" anchor="t"/>
          <a:lstStyle/>
          <a:p>
            <a:pPr marL="0" indent="0" algn="l">
              <a:lnSpc>
                <a:spcPts val="1650"/>
              </a:lnSpc>
              <a:buNone/>
            </a:pPr>
            <a:r>
              <a:rPr lang="en-US" sz="1100" dirty="0">
                <a:solidFill>
                  <a:srgbClr val="282824"/>
                </a:solidFill>
                <a:latin typeface="Lato" pitchFamily="34" charset="0"/>
                <a:ea typeface="Lato" pitchFamily="34" charset="-122"/>
                <a:cs typeface="Lato" pitchFamily="34" charset="-120"/>
              </a:rPr>
              <a:t>COMMON CHALLENGES</a:t>
            </a:r>
            <a:endParaRPr lang="en-US" sz="1100" dirty="0"/>
          </a:p>
        </p:txBody>
      </p:sp>
      <p:sp>
        <p:nvSpPr>
          <p:cNvPr id="9" name="Text 5"/>
          <p:cNvSpPr/>
          <p:nvPr/>
        </p:nvSpPr>
        <p:spPr>
          <a:xfrm>
            <a:off x="9494996" y="1728311"/>
            <a:ext cx="4106704" cy="2275046"/>
          </a:xfrm>
          <a:prstGeom prst="rect">
            <a:avLst/>
          </a:prstGeom>
          <a:noFill/>
          <a:ln/>
        </p:spPr>
        <p:txBody>
          <a:bodyPr wrap="square" lIns="0" tIns="0" rIns="0" bIns="0" rtlCol="0" anchor="t"/>
          <a:lstStyle/>
          <a:p>
            <a:pPr marL="0" indent="0" algn="l">
              <a:lnSpc>
                <a:spcPts val="4450"/>
              </a:lnSpc>
              <a:buNone/>
            </a:pPr>
            <a:r>
              <a:rPr lang="en-US" sz="3550" b="1" dirty="0">
                <a:solidFill>
                  <a:srgbClr val="282824"/>
                </a:solidFill>
                <a:latin typeface="Lato Bold" pitchFamily="34" charset="0"/>
                <a:ea typeface="Lato Bold" pitchFamily="34" charset="-122"/>
                <a:cs typeface="Lato Bold" pitchFamily="34" charset="-120"/>
              </a:rPr>
              <a:t>Navigating Roadblocks in Family History Research</a:t>
            </a:r>
            <a:endParaRPr lang="en-US" sz="3550" dirty="0"/>
          </a:p>
        </p:txBody>
      </p:sp>
      <p:sp>
        <p:nvSpPr>
          <p:cNvPr id="10" name="Text 6"/>
          <p:cNvSpPr/>
          <p:nvPr/>
        </p:nvSpPr>
        <p:spPr>
          <a:xfrm>
            <a:off x="9494996" y="4149328"/>
            <a:ext cx="4106704" cy="787241"/>
          </a:xfrm>
          <a:prstGeom prst="rect">
            <a:avLst/>
          </a:prstGeom>
          <a:noFill/>
          <a:ln/>
        </p:spPr>
        <p:txBody>
          <a:bodyPr wrap="square" lIns="0" tIns="0" rIns="0" bIns="0" rtlCol="0" anchor="t"/>
          <a:lstStyle/>
          <a:p>
            <a:pPr marL="0" indent="0" algn="l">
              <a:lnSpc>
                <a:spcPts val="2050"/>
              </a:lnSpc>
              <a:buNone/>
            </a:pPr>
            <a:r>
              <a:rPr lang="en-US" sz="1400" dirty="0">
                <a:solidFill>
                  <a:srgbClr val="4A4A45"/>
                </a:solidFill>
                <a:latin typeface="Lato" pitchFamily="34" charset="0"/>
                <a:ea typeface="Lato" pitchFamily="34" charset="-122"/>
                <a:cs typeface="Lato" pitchFamily="34" charset="-120"/>
              </a:rPr>
              <a:t>Every genealogist hits a wall. Help patrons recognize and work through the most frequent obstacles so frustration doesn't stall their research.</a:t>
            </a:r>
            <a:endParaRPr lang="en-US" sz="1400" dirty="0"/>
          </a:p>
        </p:txBody>
      </p:sp>
      <p:sp>
        <p:nvSpPr>
          <p:cNvPr id="11" name="Text 7"/>
          <p:cNvSpPr/>
          <p:nvPr/>
        </p:nvSpPr>
        <p:spPr>
          <a:xfrm>
            <a:off x="9494996" y="5067895"/>
            <a:ext cx="4106704" cy="1939052"/>
          </a:xfrm>
          <a:prstGeom prst="rect">
            <a:avLst/>
          </a:prstGeom>
          <a:noFill/>
          <a:ln/>
        </p:spPr>
        <p:txBody>
          <a:bodyPr wrap="square" lIns="0" tIns="0" rIns="0" bIns="0" rtlCol="0" anchor="t"/>
          <a:lstStyle/>
          <a:p>
            <a:pPr marL="342900" indent="-342900" algn="l">
              <a:lnSpc>
                <a:spcPts val="2050"/>
              </a:lnSpc>
              <a:buSzPct val="100000"/>
              <a:buChar char="•"/>
            </a:pPr>
            <a:r>
              <a:rPr lang="en-US" sz="1400" b="1" dirty="0">
                <a:solidFill>
                  <a:srgbClr val="4A4A45"/>
                </a:solidFill>
                <a:latin typeface="Lato" pitchFamily="34" charset="0"/>
                <a:ea typeface="Lato" pitchFamily="34" charset="-122"/>
                <a:cs typeface="Lato" pitchFamily="34" charset="-120"/>
              </a:rPr>
              <a:t>Name variations</a:t>
            </a:r>
            <a:r>
              <a:rPr lang="en-US" sz="1400" dirty="0">
                <a:solidFill>
                  <a:srgbClr val="4A4A45"/>
                </a:solidFill>
                <a:latin typeface="Lato" pitchFamily="34" charset="0"/>
                <a:ea typeface="Lato" pitchFamily="34" charset="-122"/>
                <a:cs typeface="Lato" pitchFamily="34" charset="-120"/>
              </a:rPr>
              <a:t> — surnames were often spelled phonetically or changed at immigration.</a:t>
            </a:r>
            <a:endParaRPr lang="en-US" sz="1400" dirty="0"/>
          </a:p>
          <a:p>
            <a:pPr marL="342900" indent="-342900" algn="l">
              <a:lnSpc>
                <a:spcPts val="2050"/>
              </a:lnSpc>
              <a:buSzPct val="100000"/>
              <a:buChar char="•"/>
            </a:pPr>
            <a:r>
              <a:rPr lang="en-US" sz="1400" b="1" dirty="0">
                <a:solidFill>
                  <a:srgbClr val="4A4A45"/>
                </a:solidFill>
                <a:latin typeface="Lato" pitchFamily="34" charset="0"/>
                <a:ea typeface="Lato" pitchFamily="34" charset="-122"/>
                <a:cs typeface="Lato" pitchFamily="34" charset="-120"/>
              </a:rPr>
              <a:t>Missing records</a:t>
            </a:r>
            <a:r>
              <a:rPr lang="en-US" sz="1400" dirty="0">
                <a:solidFill>
                  <a:srgbClr val="4A4A45"/>
                </a:solidFill>
                <a:latin typeface="Lato" pitchFamily="34" charset="0"/>
                <a:ea typeface="Lato" pitchFamily="34" charset="-122"/>
                <a:cs typeface="Lato" pitchFamily="34" charset="-120"/>
              </a:rPr>
              <a:t> — wars, floods, and fires destroyed countless archives.</a:t>
            </a:r>
            <a:endParaRPr lang="en-US" sz="1400" dirty="0"/>
          </a:p>
          <a:p>
            <a:pPr marL="342900" indent="-342900" algn="l">
              <a:lnSpc>
                <a:spcPts val="2050"/>
              </a:lnSpc>
              <a:buSzPct val="100000"/>
              <a:buChar char="•"/>
            </a:pPr>
            <a:r>
              <a:rPr lang="en-US" sz="1400" b="1" dirty="0">
                <a:solidFill>
                  <a:srgbClr val="4A4A45"/>
                </a:solidFill>
                <a:latin typeface="Lato" pitchFamily="34" charset="0"/>
                <a:ea typeface="Lato" pitchFamily="34" charset="-122"/>
                <a:cs typeface="Lato" pitchFamily="34" charset="-120"/>
              </a:rPr>
              <a:t>Historical context</a:t>
            </a:r>
            <a:r>
              <a:rPr lang="en-US" sz="1400" dirty="0">
                <a:solidFill>
                  <a:srgbClr val="4A4A45"/>
                </a:solidFill>
                <a:latin typeface="Lato" pitchFamily="34" charset="0"/>
                <a:ea typeface="Lato" pitchFamily="34" charset="-122"/>
                <a:cs typeface="Lato" pitchFamily="34" charset="-120"/>
              </a:rPr>
              <a:t> — county boundaries, name changes, and social history all affect where records are held.</a:t>
            </a:r>
            <a:endParaRPr lang="en-US" sz="14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15208" y="769025"/>
            <a:ext cx="8405455" cy="4691301"/>
          </a:xfrm>
          <a:prstGeom prst="rect">
            <a:avLst/>
          </a:prstGeom>
        </p:spPr>
      </p:pic>
      <p:sp>
        <p:nvSpPr>
          <p:cNvPr id="3" name="Shape 0"/>
          <p:cNvSpPr/>
          <p:nvPr/>
        </p:nvSpPr>
        <p:spPr>
          <a:xfrm>
            <a:off x="9626918" y="1396960"/>
            <a:ext cx="2819162" cy="370999"/>
          </a:xfrm>
          <a:prstGeom prst="roundRect">
            <a:avLst>
              <a:gd name="adj" fmla="val 6611"/>
            </a:avLst>
          </a:prstGeom>
          <a:solidFill>
            <a:srgbClr val="E7E7E4"/>
          </a:solidFill>
          <a:ln/>
        </p:spPr>
        <p:txBody>
          <a:bodyPr/>
          <a:lstStyle/>
          <a:p>
            <a:endParaRPr lang="en-US"/>
          </a:p>
        </p:txBody>
      </p:sp>
      <p:pic>
        <p:nvPicPr>
          <p:cNvPr id="4"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49433" y="1500664"/>
            <a:ext cx="163473" cy="163473"/>
          </a:xfrm>
          <a:prstGeom prst="rect">
            <a:avLst/>
          </a:prstGeom>
        </p:spPr>
      </p:pic>
      <p:sp>
        <p:nvSpPr>
          <p:cNvPr id="5" name="Text 1"/>
          <p:cNvSpPr/>
          <p:nvPr/>
        </p:nvSpPr>
        <p:spPr>
          <a:xfrm>
            <a:off x="9994583" y="1458158"/>
            <a:ext cx="2328982" cy="248603"/>
          </a:xfrm>
          <a:prstGeom prst="rect">
            <a:avLst/>
          </a:prstGeom>
          <a:noFill/>
          <a:ln/>
        </p:spPr>
        <p:txBody>
          <a:bodyPr wrap="none" lIns="0" tIns="0" rIns="0" bIns="0" rtlCol="0" anchor="t"/>
          <a:lstStyle/>
          <a:p>
            <a:pPr marL="0" indent="0" algn="l">
              <a:lnSpc>
                <a:spcPts val="1950"/>
              </a:lnSpc>
              <a:buNone/>
            </a:pPr>
            <a:r>
              <a:rPr lang="en-US" sz="1250" dirty="0">
                <a:solidFill>
                  <a:srgbClr val="4A4A45"/>
                </a:solidFill>
                <a:latin typeface="Lato" pitchFamily="34" charset="0"/>
                <a:ea typeface="Lato" pitchFamily="34" charset="-122"/>
                <a:cs typeface="Lato" pitchFamily="34" charset="-120"/>
              </a:rPr>
              <a:t>PROGRAMMING &amp; OUTREACH</a:t>
            </a:r>
            <a:endParaRPr lang="en-US" sz="1250" dirty="0"/>
          </a:p>
        </p:txBody>
      </p:sp>
      <p:sp>
        <p:nvSpPr>
          <p:cNvPr id="6" name="Text 2"/>
          <p:cNvSpPr/>
          <p:nvPr/>
        </p:nvSpPr>
        <p:spPr>
          <a:xfrm>
            <a:off x="9626918" y="1841540"/>
            <a:ext cx="4295775" cy="1915597"/>
          </a:xfrm>
          <a:prstGeom prst="rect">
            <a:avLst/>
          </a:prstGeom>
          <a:noFill/>
          <a:ln/>
        </p:spPr>
        <p:txBody>
          <a:bodyPr wrap="square" lIns="0" tIns="0" rIns="0" bIns="0" rtlCol="0" anchor="t"/>
          <a:lstStyle/>
          <a:p>
            <a:pPr marL="0" indent="0" algn="l">
              <a:lnSpc>
                <a:spcPts val="5000"/>
              </a:lnSpc>
              <a:buNone/>
            </a:pPr>
            <a:r>
              <a:rPr lang="en-US" sz="4000" b="1" dirty="0">
                <a:solidFill>
                  <a:srgbClr val="282824"/>
                </a:solidFill>
                <a:latin typeface="Lato Bold" pitchFamily="34" charset="0"/>
                <a:ea typeface="Lato Bold" pitchFamily="34" charset="-122"/>
                <a:cs typeface="Lato Bold" pitchFamily="34" charset="-120"/>
              </a:rPr>
              <a:t>Developing Genealogy Programming</a:t>
            </a:r>
            <a:endParaRPr lang="en-US" sz="4000" dirty="0"/>
          </a:p>
        </p:txBody>
      </p:sp>
      <p:sp>
        <p:nvSpPr>
          <p:cNvPr id="7" name="Text 3"/>
          <p:cNvSpPr/>
          <p:nvPr/>
        </p:nvSpPr>
        <p:spPr>
          <a:xfrm>
            <a:off x="9626918" y="3941207"/>
            <a:ext cx="4295775" cy="932617"/>
          </a:xfrm>
          <a:prstGeom prst="rect">
            <a:avLst/>
          </a:prstGeom>
          <a:noFill/>
          <a:ln/>
        </p:spPr>
        <p:txBody>
          <a:bodyPr wrap="square" lIns="0" tIns="0" rIns="0" bIns="0" rtlCol="0" anchor="t"/>
          <a:lstStyle/>
          <a:p>
            <a:pPr marL="0" indent="0" algn="l">
              <a:lnSpc>
                <a:spcPts val="2400"/>
              </a:lnSpc>
              <a:buNone/>
            </a:pPr>
            <a:r>
              <a:rPr lang="en-US" sz="1600" dirty="0">
                <a:solidFill>
                  <a:srgbClr val="4A4A45"/>
                </a:solidFill>
                <a:latin typeface="Lato" pitchFamily="34" charset="0"/>
                <a:ea typeface="Lato" pitchFamily="34" charset="-122"/>
                <a:cs typeface="Lato" pitchFamily="34" charset="-120"/>
              </a:rPr>
              <a:t>Structured programming builds patron skills and positions your library as the go-to genealogy resource in your community.</a:t>
            </a:r>
            <a:endParaRPr lang="en-US" sz="1600" dirty="0"/>
          </a:p>
        </p:txBody>
      </p:sp>
      <p:sp>
        <p:nvSpPr>
          <p:cNvPr id="8" name="Shape 4"/>
          <p:cNvSpPr/>
          <p:nvPr/>
        </p:nvSpPr>
        <p:spPr>
          <a:xfrm>
            <a:off x="715208" y="5874425"/>
            <a:ext cx="4277201" cy="1816656"/>
          </a:xfrm>
          <a:prstGeom prst="roundRect">
            <a:avLst>
              <a:gd name="adj" fmla="val 6040"/>
            </a:avLst>
          </a:prstGeom>
          <a:solidFill>
            <a:srgbClr val="EFECE6"/>
          </a:solidFill>
          <a:ln w="22860">
            <a:solidFill>
              <a:srgbClr val="CBC5B8"/>
            </a:solidFill>
            <a:prstDash val="solid"/>
          </a:ln>
        </p:spPr>
        <p:txBody>
          <a:bodyPr/>
          <a:lstStyle/>
          <a:p>
            <a:endParaRPr lang="en-US"/>
          </a:p>
        </p:txBody>
      </p:sp>
      <p:sp>
        <p:nvSpPr>
          <p:cNvPr id="9" name="Shape 5"/>
          <p:cNvSpPr/>
          <p:nvPr/>
        </p:nvSpPr>
        <p:spPr>
          <a:xfrm>
            <a:off x="692348" y="5874425"/>
            <a:ext cx="91440" cy="1816656"/>
          </a:xfrm>
          <a:prstGeom prst="roundRect">
            <a:avLst>
              <a:gd name="adj" fmla="val 33527"/>
            </a:avLst>
          </a:prstGeom>
          <a:solidFill>
            <a:srgbClr val="282824"/>
          </a:solidFill>
          <a:ln/>
        </p:spPr>
        <p:txBody>
          <a:bodyPr/>
          <a:lstStyle/>
          <a:p>
            <a:endParaRPr lang="en-US"/>
          </a:p>
        </p:txBody>
      </p:sp>
      <p:sp>
        <p:nvSpPr>
          <p:cNvPr id="10" name="Text 6"/>
          <p:cNvSpPr/>
          <p:nvPr/>
        </p:nvSpPr>
        <p:spPr>
          <a:xfrm>
            <a:off x="1010960" y="6101596"/>
            <a:ext cx="2554605" cy="319326"/>
          </a:xfrm>
          <a:prstGeom prst="rect">
            <a:avLst/>
          </a:prstGeom>
          <a:noFill/>
          <a:ln/>
        </p:spPr>
        <p:txBody>
          <a:bodyPr wrap="none" lIns="0" tIns="0" rIns="0" bIns="0" rtlCol="0" anchor="t"/>
          <a:lstStyle/>
          <a:p>
            <a:pPr marL="0" indent="0" algn="l">
              <a:lnSpc>
                <a:spcPts val="2500"/>
              </a:lnSpc>
              <a:buNone/>
            </a:pPr>
            <a:r>
              <a:rPr lang="en-US" sz="2000" b="1" dirty="0">
                <a:solidFill>
                  <a:srgbClr val="4A4A45"/>
                </a:solidFill>
                <a:latin typeface="Lato Bold" pitchFamily="34" charset="0"/>
                <a:ea typeface="Lato Bold" pitchFamily="34" charset="-122"/>
                <a:cs typeface="Lato Bold" pitchFamily="34" charset="-120"/>
              </a:rPr>
              <a:t>Workshops &amp; Clubs</a:t>
            </a:r>
            <a:endParaRPr lang="en-US" sz="2000" dirty="0"/>
          </a:p>
        </p:txBody>
      </p:sp>
      <p:sp>
        <p:nvSpPr>
          <p:cNvPr id="11" name="Text 7"/>
          <p:cNvSpPr/>
          <p:nvPr/>
        </p:nvSpPr>
        <p:spPr>
          <a:xfrm>
            <a:off x="1010960" y="6531293"/>
            <a:ext cx="3754279" cy="932617"/>
          </a:xfrm>
          <a:prstGeom prst="rect">
            <a:avLst/>
          </a:prstGeom>
          <a:noFill/>
          <a:ln/>
        </p:spPr>
        <p:txBody>
          <a:bodyPr wrap="square" lIns="0" tIns="0" rIns="0" bIns="0" rtlCol="0" anchor="t"/>
          <a:lstStyle/>
          <a:p>
            <a:pPr marL="0" indent="0" algn="l">
              <a:lnSpc>
                <a:spcPts val="2400"/>
              </a:lnSpc>
              <a:buNone/>
            </a:pPr>
            <a:r>
              <a:rPr lang="en-US" sz="1600" dirty="0">
                <a:solidFill>
                  <a:srgbClr val="4A4A45"/>
                </a:solidFill>
                <a:latin typeface="Lato" pitchFamily="34" charset="0"/>
                <a:ea typeface="Lato" pitchFamily="34" charset="-122"/>
                <a:cs typeface="Lato" pitchFamily="34" charset="-120"/>
              </a:rPr>
              <a:t>Host beginner sessions and ongoing family history clubs to build a loyal research community.</a:t>
            </a:r>
            <a:endParaRPr lang="en-US" sz="1600" dirty="0"/>
          </a:p>
        </p:txBody>
      </p:sp>
      <p:sp>
        <p:nvSpPr>
          <p:cNvPr id="12" name="Shape 8"/>
          <p:cNvSpPr/>
          <p:nvPr/>
        </p:nvSpPr>
        <p:spPr>
          <a:xfrm>
            <a:off x="5176480" y="5874425"/>
            <a:ext cx="4277320" cy="1816656"/>
          </a:xfrm>
          <a:prstGeom prst="roundRect">
            <a:avLst>
              <a:gd name="adj" fmla="val 6040"/>
            </a:avLst>
          </a:prstGeom>
          <a:solidFill>
            <a:srgbClr val="EFECE6"/>
          </a:solidFill>
          <a:ln w="22860">
            <a:solidFill>
              <a:srgbClr val="CBC5B8"/>
            </a:solidFill>
            <a:prstDash val="solid"/>
          </a:ln>
        </p:spPr>
        <p:txBody>
          <a:bodyPr/>
          <a:lstStyle/>
          <a:p>
            <a:endParaRPr lang="en-US"/>
          </a:p>
        </p:txBody>
      </p:sp>
      <p:sp>
        <p:nvSpPr>
          <p:cNvPr id="13" name="Shape 9"/>
          <p:cNvSpPr/>
          <p:nvPr/>
        </p:nvSpPr>
        <p:spPr>
          <a:xfrm>
            <a:off x="5153620" y="5874425"/>
            <a:ext cx="91440" cy="1816656"/>
          </a:xfrm>
          <a:prstGeom prst="roundRect">
            <a:avLst>
              <a:gd name="adj" fmla="val 33527"/>
            </a:avLst>
          </a:prstGeom>
          <a:solidFill>
            <a:srgbClr val="282824"/>
          </a:solidFill>
          <a:ln/>
        </p:spPr>
        <p:txBody>
          <a:bodyPr/>
          <a:lstStyle/>
          <a:p>
            <a:endParaRPr lang="en-US"/>
          </a:p>
        </p:txBody>
      </p:sp>
      <p:sp>
        <p:nvSpPr>
          <p:cNvPr id="14" name="Text 10"/>
          <p:cNvSpPr/>
          <p:nvPr/>
        </p:nvSpPr>
        <p:spPr>
          <a:xfrm>
            <a:off x="5472232" y="6101596"/>
            <a:ext cx="2554605" cy="319326"/>
          </a:xfrm>
          <a:prstGeom prst="rect">
            <a:avLst/>
          </a:prstGeom>
          <a:noFill/>
          <a:ln/>
        </p:spPr>
        <p:txBody>
          <a:bodyPr wrap="none" lIns="0" tIns="0" rIns="0" bIns="0" rtlCol="0" anchor="t"/>
          <a:lstStyle/>
          <a:p>
            <a:pPr marL="0" indent="0" algn="l">
              <a:lnSpc>
                <a:spcPts val="2500"/>
              </a:lnSpc>
              <a:buNone/>
            </a:pPr>
            <a:r>
              <a:rPr lang="en-US" sz="2000" b="1" dirty="0">
                <a:solidFill>
                  <a:srgbClr val="4A4A45"/>
                </a:solidFill>
                <a:latin typeface="Lato Bold" pitchFamily="34" charset="0"/>
                <a:ea typeface="Lato Bold" pitchFamily="34" charset="-122"/>
                <a:cs typeface="Lato Bold" pitchFamily="34" charset="-120"/>
              </a:rPr>
              <a:t>Curated Guides</a:t>
            </a:r>
            <a:endParaRPr lang="en-US" sz="2000" dirty="0"/>
          </a:p>
        </p:txBody>
      </p:sp>
      <p:sp>
        <p:nvSpPr>
          <p:cNvPr id="15" name="Text 11"/>
          <p:cNvSpPr/>
          <p:nvPr/>
        </p:nvSpPr>
        <p:spPr>
          <a:xfrm>
            <a:off x="5472232" y="6531293"/>
            <a:ext cx="3754398" cy="932617"/>
          </a:xfrm>
          <a:prstGeom prst="rect">
            <a:avLst/>
          </a:prstGeom>
          <a:noFill/>
          <a:ln/>
        </p:spPr>
        <p:txBody>
          <a:bodyPr wrap="square" lIns="0" tIns="0" rIns="0" bIns="0" rtlCol="0" anchor="t"/>
          <a:lstStyle/>
          <a:p>
            <a:pPr marL="0" indent="0" algn="l">
              <a:lnSpc>
                <a:spcPts val="2400"/>
              </a:lnSpc>
              <a:buNone/>
            </a:pPr>
            <a:r>
              <a:rPr lang="en-US" sz="1600" dirty="0">
                <a:solidFill>
                  <a:srgbClr val="4A4A45"/>
                </a:solidFill>
                <a:latin typeface="Lato" pitchFamily="34" charset="0"/>
                <a:ea typeface="Lato" pitchFamily="34" charset="-122"/>
                <a:cs typeface="Lato" pitchFamily="34" charset="-120"/>
              </a:rPr>
              <a:t>Create resource lists and research guides tailored to your specific local community's heritage.</a:t>
            </a:r>
            <a:endParaRPr lang="en-US" sz="1600" dirty="0"/>
          </a:p>
        </p:txBody>
      </p:sp>
      <p:sp>
        <p:nvSpPr>
          <p:cNvPr id="16" name="Shape 12"/>
          <p:cNvSpPr/>
          <p:nvPr/>
        </p:nvSpPr>
        <p:spPr>
          <a:xfrm>
            <a:off x="9637871" y="5874425"/>
            <a:ext cx="4277320" cy="1816656"/>
          </a:xfrm>
          <a:prstGeom prst="roundRect">
            <a:avLst>
              <a:gd name="adj" fmla="val 6040"/>
            </a:avLst>
          </a:prstGeom>
          <a:solidFill>
            <a:srgbClr val="EFECE6"/>
          </a:solidFill>
          <a:ln w="22860">
            <a:solidFill>
              <a:srgbClr val="CBC5B8"/>
            </a:solidFill>
            <a:prstDash val="solid"/>
          </a:ln>
        </p:spPr>
        <p:txBody>
          <a:bodyPr/>
          <a:lstStyle/>
          <a:p>
            <a:endParaRPr lang="en-US"/>
          </a:p>
        </p:txBody>
      </p:sp>
      <p:sp>
        <p:nvSpPr>
          <p:cNvPr id="17" name="Shape 13"/>
          <p:cNvSpPr/>
          <p:nvPr/>
        </p:nvSpPr>
        <p:spPr>
          <a:xfrm>
            <a:off x="9615011" y="5874425"/>
            <a:ext cx="91440" cy="1816656"/>
          </a:xfrm>
          <a:prstGeom prst="roundRect">
            <a:avLst>
              <a:gd name="adj" fmla="val 33527"/>
            </a:avLst>
          </a:prstGeom>
          <a:solidFill>
            <a:srgbClr val="282824"/>
          </a:solidFill>
          <a:ln/>
        </p:spPr>
        <p:txBody>
          <a:bodyPr/>
          <a:lstStyle/>
          <a:p>
            <a:endParaRPr lang="en-US"/>
          </a:p>
        </p:txBody>
      </p:sp>
      <p:sp>
        <p:nvSpPr>
          <p:cNvPr id="18" name="Text 14"/>
          <p:cNvSpPr/>
          <p:nvPr/>
        </p:nvSpPr>
        <p:spPr>
          <a:xfrm>
            <a:off x="9933623" y="6101596"/>
            <a:ext cx="2554605" cy="319326"/>
          </a:xfrm>
          <a:prstGeom prst="rect">
            <a:avLst/>
          </a:prstGeom>
          <a:noFill/>
          <a:ln/>
        </p:spPr>
        <p:txBody>
          <a:bodyPr wrap="none" lIns="0" tIns="0" rIns="0" bIns="0" rtlCol="0" anchor="t"/>
          <a:lstStyle/>
          <a:p>
            <a:pPr marL="0" indent="0" algn="l">
              <a:lnSpc>
                <a:spcPts val="2500"/>
              </a:lnSpc>
              <a:buNone/>
            </a:pPr>
            <a:r>
              <a:rPr lang="en-US" sz="2000" b="1" dirty="0">
                <a:solidFill>
                  <a:srgbClr val="4A4A45"/>
                </a:solidFill>
                <a:latin typeface="Lato Bold" pitchFamily="34" charset="0"/>
                <a:ea typeface="Lato Bold" pitchFamily="34" charset="-122"/>
                <a:cs typeface="Lato Bold" pitchFamily="34" charset="-120"/>
              </a:rPr>
              <a:t>Local Partnerships</a:t>
            </a:r>
            <a:endParaRPr lang="en-US" sz="2000" dirty="0"/>
          </a:p>
        </p:txBody>
      </p:sp>
      <p:sp>
        <p:nvSpPr>
          <p:cNvPr id="19" name="Text 15"/>
          <p:cNvSpPr/>
          <p:nvPr/>
        </p:nvSpPr>
        <p:spPr>
          <a:xfrm>
            <a:off x="9933623" y="6531293"/>
            <a:ext cx="3754398" cy="932617"/>
          </a:xfrm>
          <a:prstGeom prst="rect">
            <a:avLst/>
          </a:prstGeom>
          <a:noFill/>
          <a:ln/>
        </p:spPr>
        <p:txBody>
          <a:bodyPr wrap="square" lIns="0" tIns="0" rIns="0" bIns="0" rtlCol="0" anchor="t"/>
          <a:lstStyle/>
          <a:p>
            <a:pPr marL="0" indent="0" algn="l">
              <a:lnSpc>
                <a:spcPts val="2400"/>
              </a:lnSpc>
              <a:buNone/>
            </a:pPr>
            <a:r>
              <a:rPr lang="en-US" sz="1600" dirty="0">
                <a:solidFill>
                  <a:srgbClr val="4A4A45"/>
                </a:solidFill>
                <a:latin typeface="Lato" pitchFamily="34" charset="0"/>
                <a:ea typeface="Lato" pitchFamily="34" charset="-122"/>
                <a:cs typeface="Lato" pitchFamily="34" charset="-120"/>
              </a:rPr>
              <a:t>Collaborate with historical societies and county archives to co-host events and share expertise.</a:t>
            </a:r>
            <a:endParaRPr lang="en-US" sz="1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1010483"/>
            <a:ext cx="13042821" cy="1417558"/>
          </a:xfrm>
          <a:prstGeom prst="rect">
            <a:avLst/>
          </a:prstGeom>
          <a:noFill/>
          <a:ln/>
        </p:spPr>
        <p:txBody>
          <a:bodyPr wrap="square" lIns="0" tIns="0" rIns="0" bIns="0" rtlCol="0" anchor="t"/>
          <a:lstStyle/>
          <a:p>
            <a:pPr marL="0" indent="0" algn="l">
              <a:lnSpc>
                <a:spcPts val="5550"/>
              </a:lnSpc>
              <a:buNone/>
            </a:pPr>
            <a:r>
              <a:rPr lang="en-US" sz="4450" b="1" dirty="0">
                <a:solidFill>
                  <a:srgbClr val="282824"/>
                </a:solidFill>
                <a:latin typeface="Lato Bold" pitchFamily="34" charset="0"/>
                <a:ea typeface="Lato Bold" pitchFamily="34" charset="-122"/>
                <a:cs typeface="Lato Bold" pitchFamily="34" charset="-120"/>
              </a:rPr>
              <a:t>Continuing Your Genealogy Education as a Librarian</a:t>
            </a:r>
            <a:endParaRPr lang="en-US" sz="4450" dirty="0"/>
          </a:p>
        </p:txBody>
      </p:sp>
      <p:sp>
        <p:nvSpPr>
          <p:cNvPr id="3" name="Text 1"/>
          <p:cNvSpPr/>
          <p:nvPr/>
        </p:nvSpPr>
        <p:spPr>
          <a:xfrm>
            <a:off x="793790" y="2881670"/>
            <a:ext cx="13042821" cy="725805"/>
          </a:xfrm>
          <a:prstGeom prst="rect">
            <a:avLst/>
          </a:prstGeom>
          <a:noFill/>
          <a:ln/>
        </p:spPr>
        <p:txBody>
          <a:bodyPr wrap="square" lIns="0" tIns="0" rIns="0" bIns="0" rtlCol="0" anchor="t"/>
          <a:lstStyle/>
          <a:p>
            <a:pPr marL="0" indent="0" algn="l">
              <a:lnSpc>
                <a:spcPts val="2850"/>
              </a:lnSpc>
              <a:buNone/>
            </a:pPr>
            <a:r>
              <a:rPr lang="en-US" sz="1750" dirty="0">
                <a:solidFill>
                  <a:srgbClr val="4A4A45"/>
                </a:solidFill>
                <a:latin typeface="Lato" pitchFamily="34" charset="0"/>
                <a:ea typeface="Lato" pitchFamily="34" charset="-122"/>
                <a:cs typeface="Lato" pitchFamily="34" charset="-120"/>
              </a:rPr>
              <a:t>You don't need to be an expert to help — but growing your knowledge builds confidence and better service for every patron you assist.</a:t>
            </a:r>
            <a:endParaRPr lang="en-US" sz="1750" dirty="0"/>
          </a:p>
        </p:txBody>
      </p:sp>
      <p:pic>
        <p:nvPicPr>
          <p:cNvPr id="4" name="Image 0" descr="preencoded.png"/>
          <p:cNvPicPr>
            <a:picLocks noChangeAspect="1"/>
          </p:cNvPicPr>
          <p:nvPr/>
        </p:nvPicPr>
        <p:blipFill>
          <a:blip r:embed="rId3"/>
          <a:stretch>
            <a:fillRect/>
          </a:stretch>
        </p:blipFill>
        <p:spPr>
          <a:xfrm>
            <a:off x="793790" y="3862626"/>
            <a:ext cx="1829753" cy="1130856"/>
          </a:xfrm>
          <a:prstGeom prst="rect">
            <a:avLst/>
          </a:prstGeom>
        </p:spPr>
      </p:pic>
      <p:sp>
        <p:nvSpPr>
          <p:cNvPr id="5" name="Text 2"/>
          <p:cNvSpPr/>
          <p:nvPr/>
        </p:nvSpPr>
        <p:spPr>
          <a:xfrm>
            <a:off x="793790" y="5276969"/>
            <a:ext cx="3226118" cy="354330"/>
          </a:xfrm>
          <a:prstGeom prst="rect">
            <a:avLst/>
          </a:prstGeom>
          <a:noFill/>
          <a:ln/>
        </p:spPr>
        <p:txBody>
          <a:bodyPr wrap="none" lIns="0" tIns="0" rIns="0" bIns="0" rtlCol="0" anchor="t"/>
          <a:lstStyle/>
          <a:p>
            <a:pPr marL="0" indent="0" algn="l">
              <a:lnSpc>
                <a:spcPts val="2750"/>
              </a:lnSpc>
              <a:buNone/>
            </a:pPr>
            <a:r>
              <a:rPr lang="en-US" sz="2200" b="1" dirty="0">
                <a:solidFill>
                  <a:srgbClr val="4A4A45"/>
                </a:solidFill>
                <a:latin typeface="Lato Bold" pitchFamily="34" charset="0"/>
                <a:ea typeface="Lato Bold" pitchFamily="34" charset="-122"/>
                <a:cs typeface="Lato Bold" pitchFamily="34" charset="-120"/>
              </a:rPr>
              <a:t>eCourses &amp; Certifications</a:t>
            </a:r>
            <a:endParaRPr lang="en-US" sz="2200" dirty="0"/>
          </a:p>
        </p:txBody>
      </p:sp>
      <p:sp>
        <p:nvSpPr>
          <p:cNvPr id="6" name="Text 3"/>
          <p:cNvSpPr/>
          <p:nvPr/>
        </p:nvSpPr>
        <p:spPr>
          <a:xfrm>
            <a:off x="793790" y="5767388"/>
            <a:ext cx="4158615" cy="1451610"/>
          </a:xfrm>
          <a:prstGeom prst="rect">
            <a:avLst/>
          </a:prstGeom>
          <a:noFill/>
          <a:ln/>
        </p:spPr>
        <p:txBody>
          <a:bodyPr wrap="square" lIns="0" tIns="0" rIns="0" bIns="0" rtlCol="0" anchor="t"/>
          <a:lstStyle/>
          <a:p>
            <a:pPr marL="0" indent="0" algn="l">
              <a:lnSpc>
                <a:spcPts val="2850"/>
              </a:lnSpc>
              <a:buNone/>
            </a:pPr>
            <a:r>
              <a:rPr lang="en-US" sz="1750" dirty="0">
                <a:solidFill>
                  <a:srgbClr val="4A4A45"/>
                </a:solidFill>
                <a:latin typeface="Lato" pitchFamily="34" charset="0"/>
                <a:ea typeface="Lato" pitchFamily="34" charset="-122"/>
                <a:cs typeface="Lato" pitchFamily="34" charset="-120"/>
              </a:rPr>
              <a:t>ALA's </a:t>
            </a:r>
            <a:r>
              <a:rPr lang="en-US" sz="1750" b="1" dirty="0">
                <a:solidFill>
                  <a:srgbClr val="4A4A45"/>
                </a:solidFill>
                <a:latin typeface="Lato" pitchFamily="34" charset="0"/>
                <a:ea typeface="Lato" pitchFamily="34" charset="-122"/>
                <a:cs typeface="Lato" pitchFamily="34" charset="-120"/>
              </a:rPr>
              <a:t>Genealogical Research for Librarians</a:t>
            </a:r>
            <a:r>
              <a:rPr lang="en-US" sz="1750" dirty="0">
                <a:solidFill>
                  <a:srgbClr val="4A4A45"/>
                </a:solidFill>
                <a:latin typeface="Lato" pitchFamily="34" charset="0"/>
                <a:ea typeface="Lato" pitchFamily="34" charset="-122"/>
                <a:cs typeface="Lato" pitchFamily="34" charset="-120"/>
              </a:rPr>
              <a:t> is a comprehensive starting point designed specifically for library professionals.</a:t>
            </a:r>
            <a:endParaRPr lang="en-US" sz="1750" dirty="0"/>
          </a:p>
        </p:txBody>
      </p:sp>
      <p:pic>
        <p:nvPicPr>
          <p:cNvPr id="7" name="Image 1" descr="preencoded.png"/>
          <p:cNvPicPr>
            <a:picLocks noChangeAspect="1"/>
          </p:cNvPicPr>
          <p:nvPr/>
        </p:nvPicPr>
        <p:blipFill>
          <a:blip r:embed="rId4"/>
          <a:stretch>
            <a:fillRect/>
          </a:stretch>
        </p:blipFill>
        <p:spPr>
          <a:xfrm>
            <a:off x="5235893" y="3862626"/>
            <a:ext cx="1829753" cy="1130856"/>
          </a:xfrm>
          <a:prstGeom prst="rect">
            <a:avLst/>
          </a:prstGeom>
        </p:spPr>
      </p:pic>
      <p:sp>
        <p:nvSpPr>
          <p:cNvPr id="8" name="Text 4"/>
          <p:cNvSpPr/>
          <p:nvPr/>
        </p:nvSpPr>
        <p:spPr>
          <a:xfrm>
            <a:off x="5235893" y="5276969"/>
            <a:ext cx="2995255" cy="354330"/>
          </a:xfrm>
          <a:prstGeom prst="rect">
            <a:avLst/>
          </a:prstGeom>
          <a:noFill/>
          <a:ln/>
        </p:spPr>
        <p:txBody>
          <a:bodyPr wrap="none" lIns="0" tIns="0" rIns="0" bIns="0" rtlCol="0" anchor="t"/>
          <a:lstStyle/>
          <a:p>
            <a:pPr marL="0" indent="0" algn="l">
              <a:lnSpc>
                <a:spcPts val="2750"/>
              </a:lnSpc>
              <a:buNone/>
            </a:pPr>
            <a:r>
              <a:rPr lang="en-US" sz="2200" b="1" dirty="0">
                <a:solidFill>
                  <a:srgbClr val="4A4A45"/>
                </a:solidFill>
                <a:latin typeface="Lato Bold" pitchFamily="34" charset="0"/>
                <a:ea typeface="Lato Bold" pitchFamily="34" charset="-122"/>
                <a:cs typeface="Lato Bold" pitchFamily="34" charset="-120"/>
              </a:rPr>
              <a:t>Webinars &amp; Workshops</a:t>
            </a:r>
            <a:endParaRPr lang="en-US" sz="2200" dirty="0"/>
          </a:p>
        </p:txBody>
      </p:sp>
      <p:sp>
        <p:nvSpPr>
          <p:cNvPr id="9" name="Text 5"/>
          <p:cNvSpPr/>
          <p:nvPr/>
        </p:nvSpPr>
        <p:spPr>
          <a:xfrm>
            <a:off x="5235893" y="5767388"/>
            <a:ext cx="4158615" cy="1088708"/>
          </a:xfrm>
          <a:prstGeom prst="rect">
            <a:avLst/>
          </a:prstGeom>
          <a:noFill/>
          <a:ln/>
        </p:spPr>
        <p:txBody>
          <a:bodyPr wrap="square" lIns="0" tIns="0" rIns="0" bIns="0" rtlCol="0" anchor="t"/>
          <a:lstStyle/>
          <a:p>
            <a:pPr marL="0" indent="0" algn="l">
              <a:lnSpc>
                <a:spcPts val="2850"/>
              </a:lnSpc>
              <a:buNone/>
            </a:pPr>
            <a:r>
              <a:rPr lang="en-US" sz="1750" b="1" dirty="0">
                <a:solidFill>
                  <a:srgbClr val="4A4A45"/>
                </a:solidFill>
                <a:latin typeface="Lato" pitchFamily="34" charset="0"/>
                <a:ea typeface="Lato" pitchFamily="34" charset="-122"/>
                <a:cs typeface="Lato" pitchFamily="34" charset="-120"/>
              </a:rPr>
              <a:t>WebJunction's Genealogy Essentials</a:t>
            </a:r>
            <a:r>
              <a:rPr lang="en-US" sz="1750" dirty="0">
                <a:solidFill>
                  <a:srgbClr val="4A4A45"/>
                </a:solidFill>
                <a:latin typeface="Lato" pitchFamily="34" charset="0"/>
                <a:ea typeface="Lato" pitchFamily="34" charset="-122"/>
                <a:cs typeface="Lato" pitchFamily="34" charset="-120"/>
              </a:rPr>
              <a:t> and similar free online events keep your skills current without leaving the building.</a:t>
            </a:r>
            <a:endParaRPr lang="en-US" sz="1750" dirty="0"/>
          </a:p>
        </p:txBody>
      </p:sp>
      <p:pic>
        <p:nvPicPr>
          <p:cNvPr id="10" name="Image 2" descr="preencoded.png"/>
          <p:cNvPicPr>
            <a:picLocks noChangeAspect="1"/>
          </p:cNvPicPr>
          <p:nvPr/>
        </p:nvPicPr>
        <p:blipFill>
          <a:blip r:embed="rId5"/>
          <a:stretch>
            <a:fillRect/>
          </a:stretch>
        </p:blipFill>
        <p:spPr>
          <a:xfrm>
            <a:off x="9677995" y="3862626"/>
            <a:ext cx="1829753" cy="1130856"/>
          </a:xfrm>
          <a:prstGeom prst="rect">
            <a:avLst/>
          </a:prstGeom>
        </p:spPr>
      </p:pic>
      <p:sp>
        <p:nvSpPr>
          <p:cNvPr id="11" name="Text 6"/>
          <p:cNvSpPr/>
          <p:nvPr/>
        </p:nvSpPr>
        <p:spPr>
          <a:xfrm>
            <a:off x="9677995" y="5276969"/>
            <a:ext cx="2887742" cy="354330"/>
          </a:xfrm>
          <a:prstGeom prst="rect">
            <a:avLst/>
          </a:prstGeom>
          <a:noFill/>
          <a:ln/>
        </p:spPr>
        <p:txBody>
          <a:bodyPr wrap="none" lIns="0" tIns="0" rIns="0" bIns="0" rtlCol="0" anchor="t"/>
          <a:lstStyle/>
          <a:p>
            <a:pPr marL="0" indent="0" algn="l">
              <a:lnSpc>
                <a:spcPts val="2750"/>
              </a:lnSpc>
              <a:buNone/>
            </a:pPr>
            <a:r>
              <a:rPr lang="en-US" sz="2200" b="1" dirty="0">
                <a:solidFill>
                  <a:srgbClr val="4A4A45"/>
                </a:solidFill>
                <a:latin typeface="Lato Bold" pitchFamily="34" charset="0"/>
                <a:ea typeface="Lato Bold" pitchFamily="34" charset="-122"/>
                <a:cs typeface="Lato Bold" pitchFamily="34" charset="-120"/>
              </a:rPr>
              <a:t>Professional Networks</a:t>
            </a:r>
            <a:endParaRPr lang="en-US" sz="2200" dirty="0"/>
          </a:p>
        </p:txBody>
      </p:sp>
      <p:sp>
        <p:nvSpPr>
          <p:cNvPr id="12" name="Text 7"/>
          <p:cNvSpPr/>
          <p:nvPr/>
        </p:nvSpPr>
        <p:spPr>
          <a:xfrm>
            <a:off x="9677995" y="5767388"/>
            <a:ext cx="4158615" cy="1451610"/>
          </a:xfrm>
          <a:prstGeom prst="rect">
            <a:avLst/>
          </a:prstGeom>
          <a:noFill/>
          <a:ln/>
        </p:spPr>
        <p:txBody>
          <a:bodyPr wrap="square" lIns="0" tIns="0" rIns="0" bIns="0" rtlCol="0" anchor="t"/>
          <a:lstStyle/>
          <a:p>
            <a:pPr marL="0" indent="0" algn="l">
              <a:lnSpc>
                <a:spcPts val="2850"/>
              </a:lnSpc>
              <a:buNone/>
            </a:pPr>
            <a:r>
              <a:rPr lang="en-US" sz="1750" dirty="0">
                <a:solidFill>
                  <a:srgbClr val="4A4A45"/>
                </a:solidFill>
                <a:latin typeface="Lato" pitchFamily="34" charset="0"/>
                <a:ea typeface="Lato" pitchFamily="34" charset="-122"/>
                <a:cs typeface="Lato" pitchFamily="34" charset="-120"/>
              </a:rPr>
              <a:t>Join groups like the </a:t>
            </a:r>
            <a:r>
              <a:rPr lang="en-US" sz="1750" b="1" dirty="0">
                <a:solidFill>
                  <a:srgbClr val="4A4A45"/>
                </a:solidFill>
                <a:latin typeface="Lato" pitchFamily="34" charset="0"/>
                <a:ea typeface="Lato" pitchFamily="34" charset="-122"/>
                <a:cs typeface="Lato" pitchFamily="34" charset="-120"/>
              </a:rPr>
              <a:t>Federation of Genealogical Societies</a:t>
            </a:r>
            <a:r>
              <a:rPr lang="en-US" sz="1750" dirty="0">
                <a:solidFill>
                  <a:srgbClr val="4A4A45"/>
                </a:solidFill>
                <a:latin typeface="Lato" pitchFamily="34" charset="0"/>
                <a:ea typeface="Lato" pitchFamily="34" charset="-122"/>
                <a:cs typeface="Lato" pitchFamily="34" charset="-120"/>
              </a:rPr>
              <a:t> to connect with colleagues and stay informed on emerging tools.</a:t>
            </a:r>
            <a:endParaRPr lang="en-US" sz="175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3" name="Text 0"/>
          <p:cNvSpPr/>
          <p:nvPr/>
        </p:nvSpPr>
        <p:spPr>
          <a:xfrm>
            <a:off x="682585" y="1387673"/>
            <a:ext cx="7778829" cy="1682353"/>
          </a:xfrm>
          <a:prstGeom prst="rect">
            <a:avLst/>
          </a:prstGeom>
          <a:noFill/>
          <a:ln/>
        </p:spPr>
        <p:txBody>
          <a:bodyPr wrap="square" lIns="0" tIns="0" rIns="0" bIns="0" rtlCol="0" anchor="t"/>
          <a:lstStyle/>
          <a:p>
            <a:pPr marL="0" indent="0" algn="l">
              <a:lnSpc>
                <a:spcPts val="6600"/>
              </a:lnSpc>
              <a:buNone/>
            </a:pPr>
            <a:r>
              <a:rPr lang="en-US" sz="5250" b="1" dirty="0">
                <a:solidFill>
                  <a:srgbClr val="282824"/>
                </a:solidFill>
                <a:latin typeface="Lato Bold" pitchFamily="34" charset="0"/>
                <a:ea typeface="Lato Bold" pitchFamily="34" charset="-122"/>
                <a:cs typeface="Lato Bold" pitchFamily="34" charset="-120"/>
              </a:rPr>
              <a:t>The Fruits of Helping Researchers</a:t>
            </a:r>
            <a:endParaRPr lang="en-US" sz="5250" dirty="0"/>
          </a:p>
        </p:txBody>
      </p:sp>
      <p:sp>
        <p:nvSpPr>
          <p:cNvPr id="4" name="Text 1"/>
          <p:cNvSpPr/>
          <p:nvPr/>
        </p:nvSpPr>
        <p:spPr>
          <a:xfrm>
            <a:off x="682585" y="3321487"/>
            <a:ext cx="7778829" cy="580311"/>
          </a:xfrm>
          <a:prstGeom prst="rect">
            <a:avLst/>
          </a:prstGeom>
          <a:noFill/>
          <a:ln/>
        </p:spPr>
        <p:txBody>
          <a:bodyPr wrap="square" lIns="0" tIns="0" rIns="0" bIns="0" rtlCol="0" anchor="t"/>
          <a:lstStyle/>
          <a:p>
            <a:pPr marL="0" indent="0" algn="l">
              <a:lnSpc>
                <a:spcPts val="2250"/>
              </a:lnSpc>
              <a:buNone/>
            </a:pPr>
            <a:r>
              <a:rPr lang="en-US" sz="1500" dirty="0">
                <a:solidFill>
                  <a:srgbClr val="4A4A45"/>
                </a:solidFill>
                <a:latin typeface="Lato" pitchFamily="34" charset="0"/>
                <a:ea typeface="Lato" pitchFamily="34" charset="-122"/>
                <a:cs typeface="Lato" pitchFamily="34" charset="-120"/>
              </a:rPr>
              <a:t>Every conversation you have, every resource you share, and every barrier you help break down transforms a family story into a lasting legacy.</a:t>
            </a:r>
            <a:endParaRPr lang="en-US" sz="1500" dirty="0"/>
          </a:p>
        </p:txBody>
      </p:sp>
      <p:sp>
        <p:nvSpPr>
          <p:cNvPr id="5" name="Shape 2"/>
          <p:cNvSpPr/>
          <p:nvPr/>
        </p:nvSpPr>
        <p:spPr>
          <a:xfrm>
            <a:off x="682585" y="4090392"/>
            <a:ext cx="7778829" cy="2751534"/>
          </a:xfrm>
          <a:prstGeom prst="roundRect">
            <a:avLst>
              <a:gd name="adj" fmla="val 1063"/>
            </a:avLst>
          </a:prstGeom>
          <a:solidFill>
            <a:srgbClr val="E5DFD2"/>
          </a:solidFill>
          <a:ln/>
        </p:spPr>
        <p:txBody>
          <a:bodyPr/>
          <a:lstStyle/>
          <a:p>
            <a:endParaRPr lang="en-US"/>
          </a:p>
        </p:txBody>
      </p:sp>
      <p:sp>
        <p:nvSpPr>
          <p:cNvPr id="6" name="Shape 3"/>
          <p:cNvSpPr/>
          <p:nvPr/>
        </p:nvSpPr>
        <p:spPr>
          <a:xfrm>
            <a:off x="682585" y="4090392"/>
            <a:ext cx="3889415" cy="1665923"/>
          </a:xfrm>
          <a:prstGeom prst="roundRect">
            <a:avLst>
              <a:gd name="adj" fmla="val 1756"/>
            </a:avLst>
          </a:prstGeom>
          <a:solidFill>
            <a:srgbClr val="E5DFD2"/>
          </a:solidFill>
          <a:ln/>
        </p:spPr>
        <p:txBody>
          <a:bodyPr/>
          <a:lstStyle/>
          <a:p>
            <a:endParaRPr lang="en-US"/>
          </a:p>
        </p:txBody>
      </p:sp>
      <p:sp>
        <p:nvSpPr>
          <p:cNvPr id="7" name="Text 4"/>
          <p:cNvSpPr/>
          <p:nvPr/>
        </p:nvSpPr>
        <p:spPr>
          <a:xfrm>
            <a:off x="877610" y="4285417"/>
            <a:ext cx="2437924" cy="304800"/>
          </a:xfrm>
          <a:prstGeom prst="rect">
            <a:avLst/>
          </a:prstGeom>
          <a:noFill/>
          <a:ln/>
        </p:spPr>
        <p:txBody>
          <a:bodyPr wrap="none" lIns="0" tIns="0" rIns="0" bIns="0" rtlCol="0" anchor="t"/>
          <a:lstStyle/>
          <a:p>
            <a:pPr marL="0" indent="0" algn="l">
              <a:lnSpc>
                <a:spcPts val="2350"/>
              </a:lnSpc>
              <a:buNone/>
            </a:pPr>
            <a:r>
              <a:rPr lang="en-US" sz="1900" b="1" dirty="0">
                <a:solidFill>
                  <a:srgbClr val="4A4A45"/>
                </a:solidFill>
                <a:latin typeface="Lato Bold" pitchFamily="34" charset="0"/>
                <a:ea typeface="Lato Bold" pitchFamily="34" charset="-122"/>
                <a:cs typeface="Lato Bold" pitchFamily="34" charset="-120"/>
              </a:rPr>
              <a:t>Build Legacies</a:t>
            </a:r>
            <a:endParaRPr lang="en-US" sz="1900" dirty="0"/>
          </a:p>
        </p:txBody>
      </p:sp>
      <p:sp>
        <p:nvSpPr>
          <p:cNvPr id="8" name="Text 5"/>
          <p:cNvSpPr/>
          <p:nvPr/>
        </p:nvSpPr>
        <p:spPr>
          <a:xfrm>
            <a:off x="877610" y="4690824"/>
            <a:ext cx="3499366" cy="870466"/>
          </a:xfrm>
          <a:prstGeom prst="rect">
            <a:avLst/>
          </a:prstGeom>
          <a:noFill/>
          <a:ln/>
        </p:spPr>
        <p:txBody>
          <a:bodyPr wrap="square" lIns="0" tIns="0" rIns="0" bIns="0" rtlCol="0" anchor="t"/>
          <a:lstStyle/>
          <a:p>
            <a:pPr marL="0" indent="0" algn="l">
              <a:lnSpc>
                <a:spcPts val="2250"/>
              </a:lnSpc>
              <a:buNone/>
            </a:pPr>
            <a:r>
              <a:rPr lang="en-US" sz="1500" dirty="0">
                <a:solidFill>
                  <a:srgbClr val="4A4A45"/>
                </a:solidFill>
                <a:latin typeface="Lato" pitchFamily="34" charset="0"/>
                <a:ea typeface="Lato" pitchFamily="34" charset="-122"/>
                <a:cs typeface="Lato" pitchFamily="34" charset="-120"/>
              </a:rPr>
              <a:t>Your support turns scattered records into meaningful family narratives that span generations.</a:t>
            </a:r>
            <a:endParaRPr lang="en-US" sz="1500" dirty="0"/>
          </a:p>
        </p:txBody>
      </p:sp>
      <p:sp>
        <p:nvSpPr>
          <p:cNvPr id="9" name="Shape 6"/>
          <p:cNvSpPr/>
          <p:nvPr/>
        </p:nvSpPr>
        <p:spPr>
          <a:xfrm>
            <a:off x="4572000" y="4090392"/>
            <a:ext cx="3889415" cy="1665923"/>
          </a:xfrm>
          <a:prstGeom prst="rect">
            <a:avLst/>
          </a:prstGeom>
          <a:solidFill>
            <a:srgbClr val="E5DFD2"/>
          </a:solidFill>
          <a:ln/>
        </p:spPr>
        <p:txBody>
          <a:bodyPr/>
          <a:lstStyle/>
          <a:p>
            <a:endParaRPr lang="en-US"/>
          </a:p>
        </p:txBody>
      </p:sp>
      <p:sp>
        <p:nvSpPr>
          <p:cNvPr id="10" name="Shape 7"/>
          <p:cNvSpPr/>
          <p:nvPr/>
        </p:nvSpPr>
        <p:spPr>
          <a:xfrm>
            <a:off x="4572000" y="4090392"/>
            <a:ext cx="22860" cy="1665923"/>
          </a:xfrm>
          <a:prstGeom prst="roundRect">
            <a:avLst>
              <a:gd name="adj" fmla="val 127981"/>
            </a:avLst>
          </a:prstGeom>
          <a:solidFill>
            <a:srgbClr val="CBC5B8"/>
          </a:solidFill>
          <a:ln/>
        </p:spPr>
        <p:txBody>
          <a:bodyPr/>
          <a:lstStyle/>
          <a:p>
            <a:endParaRPr lang="en-US"/>
          </a:p>
        </p:txBody>
      </p:sp>
      <p:sp>
        <p:nvSpPr>
          <p:cNvPr id="11" name="Text 8"/>
          <p:cNvSpPr/>
          <p:nvPr/>
        </p:nvSpPr>
        <p:spPr>
          <a:xfrm>
            <a:off x="4767024" y="4285417"/>
            <a:ext cx="2548295" cy="304800"/>
          </a:xfrm>
          <a:prstGeom prst="rect">
            <a:avLst/>
          </a:prstGeom>
          <a:noFill/>
          <a:ln/>
        </p:spPr>
        <p:txBody>
          <a:bodyPr wrap="none" lIns="0" tIns="0" rIns="0" bIns="0" rtlCol="0" anchor="t"/>
          <a:lstStyle/>
          <a:p>
            <a:pPr marL="0" indent="0" algn="l">
              <a:lnSpc>
                <a:spcPts val="2350"/>
              </a:lnSpc>
              <a:buNone/>
            </a:pPr>
            <a:r>
              <a:rPr lang="en-US" sz="1900" b="1" dirty="0">
                <a:solidFill>
                  <a:srgbClr val="4A4A45"/>
                </a:solidFill>
                <a:latin typeface="Lato Bold" pitchFamily="34" charset="0"/>
                <a:ea typeface="Lato Bold" pitchFamily="34" charset="-122"/>
                <a:cs typeface="Lato Bold" pitchFamily="34" charset="-120"/>
              </a:rPr>
              <a:t>Strengthen Community</a:t>
            </a:r>
            <a:endParaRPr lang="en-US" sz="1900" dirty="0"/>
          </a:p>
        </p:txBody>
      </p:sp>
      <p:sp>
        <p:nvSpPr>
          <p:cNvPr id="12" name="Text 9"/>
          <p:cNvSpPr/>
          <p:nvPr/>
        </p:nvSpPr>
        <p:spPr>
          <a:xfrm>
            <a:off x="4767024" y="4690824"/>
            <a:ext cx="3499366" cy="870466"/>
          </a:xfrm>
          <a:prstGeom prst="rect">
            <a:avLst/>
          </a:prstGeom>
          <a:noFill/>
          <a:ln/>
        </p:spPr>
        <p:txBody>
          <a:bodyPr wrap="square" lIns="0" tIns="0" rIns="0" bIns="0" rtlCol="0" anchor="t"/>
          <a:lstStyle/>
          <a:p>
            <a:pPr marL="0" indent="0" algn="l">
              <a:lnSpc>
                <a:spcPts val="2250"/>
              </a:lnSpc>
              <a:buNone/>
            </a:pPr>
            <a:r>
              <a:rPr lang="en-US" sz="1500" dirty="0">
                <a:solidFill>
                  <a:srgbClr val="4A4A45"/>
                </a:solidFill>
                <a:latin typeface="Lato" pitchFamily="34" charset="0"/>
                <a:ea typeface="Lato" pitchFamily="34" charset="-122"/>
                <a:cs typeface="Lato" pitchFamily="34" charset="-120"/>
              </a:rPr>
              <a:t>Every question answered deepens the trust between your library and the community it serves.</a:t>
            </a:r>
            <a:endParaRPr lang="en-US" sz="1500" dirty="0"/>
          </a:p>
        </p:txBody>
      </p:sp>
      <p:sp>
        <p:nvSpPr>
          <p:cNvPr id="13" name="Shape 10"/>
          <p:cNvSpPr/>
          <p:nvPr/>
        </p:nvSpPr>
        <p:spPr>
          <a:xfrm>
            <a:off x="682585" y="5756315"/>
            <a:ext cx="7778829" cy="1085612"/>
          </a:xfrm>
          <a:prstGeom prst="rect">
            <a:avLst/>
          </a:prstGeom>
          <a:solidFill>
            <a:srgbClr val="E5DFD2"/>
          </a:solidFill>
          <a:ln/>
        </p:spPr>
        <p:txBody>
          <a:bodyPr/>
          <a:lstStyle/>
          <a:p>
            <a:endParaRPr lang="en-US"/>
          </a:p>
        </p:txBody>
      </p:sp>
      <p:sp>
        <p:nvSpPr>
          <p:cNvPr id="14" name="Shape 11"/>
          <p:cNvSpPr/>
          <p:nvPr/>
        </p:nvSpPr>
        <p:spPr>
          <a:xfrm>
            <a:off x="682585" y="5756315"/>
            <a:ext cx="7778829" cy="22860"/>
          </a:xfrm>
          <a:prstGeom prst="roundRect">
            <a:avLst>
              <a:gd name="adj" fmla="val 127981"/>
            </a:avLst>
          </a:prstGeom>
          <a:solidFill>
            <a:srgbClr val="CBC5B8"/>
          </a:solidFill>
          <a:ln/>
        </p:spPr>
        <p:txBody>
          <a:bodyPr/>
          <a:lstStyle/>
          <a:p>
            <a:endParaRPr lang="en-US"/>
          </a:p>
        </p:txBody>
      </p:sp>
      <p:sp>
        <p:nvSpPr>
          <p:cNvPr id="15" name="Text 12"/>
          <p:cNvSpPr/>
          <p:nvPr/>
        </p:nvSpPr>
        <p:spPr>
          <a:xfrm>
            <a:off x="877610" y="5951339"/>
            <a:ext cx="2437924" cy="304800"/>
          </a:xfrm>
          <a:prstGeom prst="rect">
            <a:avLst/>
          </a:prstGeom>
          <a:noFill/>
          <a:ln/>
        </p:spPr>
        <p:txBody>
          <a:bodyPr wrap="none" lIns="0" tIns="0" rIns="0" bIns="0" rtlCol="0" anchor="t"/>
          <a:lstStyle/>
          <a:p>
            <a:pPr marL="0" indent="0" algn="l">
              <a:lnSpc>
                <a:spcPts val="2350"/>
              </a:lnSpc>
              <a:buNone/>
            </a:pPr>
            <a:r>
              <a:rPr lang="en-US" sz="1900" b="1" dirty="0">
                <a:solidFill>
                  <a:srgbClr val="4A4A45"/>
                </a:solidFill>
                <a:latin typeface="Lato Bold" pitchFamily="34" charset="0"/>
                <a:ea typeface="Lato Bold" pitchFamily="34" charset="-122"/>
                <a:cs typeface="Lato Bold" pitchFamily="34" charset="-120"/>
              </a:rPr>
              <a:t>Unlock the Past</a:t>
            </a:r>
            <a:endParaRPr lang="en-US" sz="1900" dirty="0"/>
          </a:p>
        </p:txBody>
      </p:sp>
      <p:sp>
        <p:nvSpPr>
          <p:cNvPr id="16" name="Text 13"/>
          <p:cNvSpPr/>
          <p:nvPr/>
        </p:nvSpPr>
        <p:spPr>
          <a:xfrm>
            <a:off x="877610" y="6356747"/>
            <a:ext cx="7388781" cy="290155"/>
          </a:xfrm>
          <a:prstGeom prst="rect">
            <a:avLst/>
          </a:prstGeom>
          <a:noFill/>
          <a:ln/>
        </p:spPr>
        <p:txBody>
          <a:bodyPr wrap="none" lIns="0" tIns="0" rIns="0" bIns="0" rtlCol="0" anchor="t"/>
          <a:lstStyle/>
          <a:p>
            <a:pPr marL="0" indent="0" algn="l">
              <a:lnSpc>
                <a:spcPts val="2250"/>
              </a:lnSpc>
              <a:buNone/>
            </a:pPr>
            <a:r>
              <a:rPr lang="en-US" sz="1500" dirty="0">
                <a:solidFill>
                  <a:srgbClr val="4A4A45"/>
                </a:solidFill>
                <a:latin typeface="Lato" pitchFamily="34" charset="0"/>
                <a:ea typeface="Lato" pitchFamily="34" charset="-122"/>
                <a:cs typeface="Lato" pitchFamily="34" charset="-120"/>
              </a:rPr>
              <a:t>Together, we help patrons connect with who they are — and where they come from.</a:t>
            </a:r>
            <a:endParaRPr lang="en-US" sz="1500" dirty="0"/>
          </a:p>
        </p:txBody>
      </p:sp>
      <p:pic>
        <p:nvPicPr>
          <p:cNvPr id="18" name="Picture 17" descr="A chart of different fruits&#10;&#10;AI-generated content may be incorrect.">
            <a:extLst>
              <a:ext uri="{FF2B5EF4-FFF2-40B4-BE49-F238E27FC236}">
                <a16:creationId xmlns:a16="http://schemas.microsoft.com/office/drawing/2014/main" id="{92C256E4-B0AC-8A93-DA27-28C48965F00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595478" y="939693"/>
            <a:ext cx="5924209" cy="5924209"/>
          </a:xfrm>
          <a:prstGeom prst="rect">
            <a:avLst/>
          </a:prstGeom>
        </p:spPr>
      </p:pic>
      <p:sp>
        <p:nvSpPr>
          <p:cNvPr id="19" name="TextBox 18">
            <a:extLst>
              <a:ext uri="{FF2B5EF4-FFF2-40B4-BE49-F238E27FC236}">
                <a16:creationId xmlns:a16="http://schemas.microsoft.com/office/drawing/2014/main" id="{96364F6A-A9EC-E074-C19C-301C7E8535B6}"/>
              </a:ext>
            </a:extLst>
          </p:cNvPr>
          <p:cNvSpPr txBox="1"/>
          <p:nvPr/>
        </p:nvSpPr>
        <p:spPr>
          <a:xfrm>
            <a:off x="3200400" y="8229600"/>
            <a:ext cx="8229600" cy="230832"/>
          </a:xfrm>
          <a:prstGeom prst="rect">
            <a:avLst/>
          </a:prstGeom>
          <a:noFill/>
        </p:spPr>
        <p:txBody>
          <a:bodyPr wrap="square" rtlCol="0">
            <a:spAutoFit/>
          </a:bodyPr>
          <a:lstStyle/>
          <a:p>
            <a:r>
              <a:rPr lang="en-US" sz="900">
                <a:hlinkClick r:id="rId4" tooltip="https://www.deviantart.com/autochtone/art/Citrus-Family-Explosion-159008079"/>
              </a:rPr>
              <a:t>This Photo</a:t>
            </a:r>
            <a:r>
              <a:rPr lang="en-US" sz="900"/>
              <a:t> by Unknown Author is licensed under </a:t>
            </a:r>
            <a:r>
              <a:rPr lang="en-US" sz="900">
                <a:hlinkClick r:id="rId5" tooltip="https://creativecommons.org/licenses/by-nc-nd/3.0/"/>
              </a:rPr>
              <a:t>CC BY-NC-ND</a:t>
            </a:r>
            <a:endParaRPr lang="en-US" sz="9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1474589"/>
            <a:ext cx="11584543" cy="708779"/>
          </a:xfrm>
          <a:prstGeom prst="rect">
            <a:avLst/>
          </a:prstGeom>
          <a:noFill/>
          <a:ln/>
        </p:spPr>
        <p:txBody>
          <a:bodyPr wrap="none" lIns="0" tIns="0" rIns="0" bIns="0" rtlCol="0" anchor="t"/>
          <a:lstStyle/>
          <a:p>
            <a:pPr marL="0" indent="0" algn="l">
              <a:lnSpc>
                <a:spcPts val="5550"/>
              </a:lnSpc>
              <a:buNone/>
            </a:pPr>
            <a:r>
              <a:rPr lang="en-US" sz="4450" b="1" dirty="0">
                <a:solidFill>
                  <a:srgbClr val="282824"/>
                </a:solidFill>
                <a:latin typeface="Lato Bold" pitchFamily="34" charset="0"/>
                <a:ea typeface="Lato Bold" pitchFamily="34" charset="-122"/>
                <a:cs typeface="Lato Bold" pitchFamily="34" charset="-120"/>
              </a:rPr>
              <a:t>Essential Genealogical Resources for Libraries</a:t>
            </a:r>
            <a:endParaRPr lang="en-US" sz="4450" dirty="0"/>
          </a:p>
        </p:txBody>
      </p:sp>
      <p:sp>
        <p:nvSpPr>
          <p:cNvPr id="3" name="Text 1"/>
          <p:cNvSpPr/>
          <p:nvPr/>
        </p:nvSpPr>
        <p:spPr>
          <a:xfrm>
            <a:off x="793790" y="2636996"/>
            <a:ext cx="13042821" cy="362903"/>
          </a:xfrm>
          <a:prstGeom prst="rect">
            <a:avLst/>
          </a:prstGeom>
          <a:noFill/>
          <a:ln/>
        </p:spPr>
        <p:txBody>
          <a:bodyPr wrap="none" lIns="0" tIns="0" rIns="0" bIns="0" rtlCol="0" anchor="t"/>
          <a:lstStyle/>
          <a:p>
            <a:pPr marL="0" indent="0" algn="l">
              <a:lnSpc>
                <a:spcPts val="2850"/>
              </a:lnSpc>
              <a:buNone/>
            </a:pPr>
            <a:r>
              <a:rPr lang="en-US" sz="1750" dirty="0">
                <a:solidFill>
                  <a:srgbClr val="4A4A45"/>
                </a:solidFill>
                <a:latin typeface="Lato" pitchFamily="34" charset="0"/>
                <a:ea typeface="Lato" pitchFamily="34" charset="-122"/>
                <a:cs typeface="Lato" pitchFamily="34" charset="-120"/>
              </a:rPr>
              <a:t>Knowing where to point patrons is half the battle. Familiarize yourself with these core tools.</a:t>
            </a:r>
            <a:endParaRPr lang="en-US" sz="1750" dirty="0"/>
          </a:p>
        </p:txBody>
      </p:sp>
      <p:sp>
        <p:nvSpPr>
          <p:cNvPr id="4" name="Shape 2"/>
          <p:cNvSpPr/>
          <p:nvPr/>
        </p:nvSpPr>
        <p:spPr>
          <a:xfrm>
            <a:off x="793790" y="3255050"/>
            <a:ext cx="4196358" cy="3499961"/>
          </a:xfrm>
          <a:prstGeom prst="roundRect">
            <a:avLst>
              <a:gd name="adj" fmla="val 972"/>
            </a:avLst>
          </a:prstGeom>
          <a:solidFill>
            <a:srgbClr val="EFECE6"/>
          </a:solidFill>
          <a:ln w="30480">
            <a:solidFill>
              <a:srgbClr val="CBC5B8"/>
            </a:solidFill>
            <a:prstDash val="solid"/>
          </a:ln>
        </p:spPr>
        <p:txBody>
          <a:bodyPr/>
          <a:lstStyle/>
          <a:p>
            <a:endParaRPr lang="en-US"/>
          </a:p>
        </p:txBody>
      </p:sp>
      <p:sp>
        <p:nvSpPr>
          <p:cNvPr id="5" name="Shape 3"/>
          <p:cNvSpPr/>
          <p:nvPr/>
        </p:nvSpPr>
        <p:spPr>
          <a:xfrm>
            <a:off x="824270" y="3285530"/>
            <a:ext cx="4135398" cy="680442"/>
          </a:xfrm>
          <a:prstGeom prst="rect">
            <a:avLst/>
          </a:prstGeom>
          <a:solidFill>
            <a:srgbClr val="E5DFD2"/>
          </a:solidFill>
          <a:ln/>
        </p:spPr>
        <p:txBody>
          <a:bodyPr/>
          <a:lstStyle/>
          <a:p>
            <a:endParaRPr lang="en-US"/>
          </a:p>
        </p:txBody>
      </p:sp>
      <p:pic>
        <p:nvPicPr>
          <p:cNvPr id="6"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21888" y="3455551"/>
            <a:ext cx="340162" cy="340162"/>
          </a:xfrm>
          <a:prstGeom prst="rect">
            <a:avLst/>
          </a:prstGeom>
        </p:spPr>
      </p:pic>
      <p:sp>
        <p:nvSpPr>
          <p:cNvPr id="7" name="Text 4"/>
          <p:cNvSpPr/>
          <p:nvPr/>
        </p:nvSpPr>
        <p:spPr>
          <a:xfrm>
            <a:off x="1051084" y="4192786"/>
            <a:ext cx="2859643" cy="354330"/>
          </a:xfrm>
          <a:prstGeom prst="rect">
            <a:avLst/>
          </a:prstGeom>
          <a:noFill/>
          <a:ln/>
        </p:spPr>
        <p:txBody>
          <a:bodyPr wrap="none" lIns="0" tIns="0" rIns="0" bIns="0" rtlCol="0" anchor="t"/>
          <a:lstStyle/>
          <a:p>
            <a:pPr marL="0" indent="0" algn="l">
              <a:lnSpc>
                <a:spcPts val="2750"/>
              </a:lnSpc>
              <a:buNone/>
            </a:pPr>
            <a:r>
              <a:rPr lang="en-US" sz="2200" b="1" dirty="0">
                <a:solidFill>
                  <a:srgbClr val="4A4A45"/>
                </a:solidFill>
                <a:latin typeface="Lato Bold" pitchFamily="34" charset="0"/>
                <a:ea typeface="Lato Bold" pitchFamily="34" charset="-122"/>
                <a:cs typeface="Lato Bold" pitchFamily="34" charset="-120"/>
              </a:rPr>
              <a:t>Free Online Databases</a:t>
            </a:r>
            <a:endParaRPr lang="en-US" sz="2200" dirty="0"/>
          </a:p>
        </p:txBody>
      </p:sp>
      <p:sp>
        <p:nvSpPr>
          <p:cNvPr id="8" name="Text 5"/>
          <p:cNvSpPr/>
          <p:nvPr/>
        </p:nvSpPr>
        <p:spPr>
          <a:xfrm>
            <a:off x="1051084" y="4683204"/>
            <a:ext cx="3681770" cy="1814513"/>
          </a:xfrm>
          <a:prstGeom prst="rect">
            <a:avLst/>
          </a:prstGeom>
          <a:noFill/>
          <a:ln/>
        </p:spPr>
        <p:txBody>
          <a:bodyPr wrap="square" lIns="0" tIns="0" rIns="0" bIns="0" rtlCol="0" anchor="t"/>
          <a:lstStyle/>
          <a:p>
            <a:pPr marL="0" indent="0" algn="l">
              <a:lnSpc>
                <a:spcPts val="2850"/>
              </a:lnSpc>
              <a:buNone/>
            </a:pPr>
            <a:r>
              <a:rPr lang="en-US" sz="1750" b="1" dirty="0">
                <a:solidFill>
                  <a:srgbClr val="4A4A45"/>
                </a:solidFill>
                <a:latin typeface="Lato" pitchFamily="34" charset="0"/>
                <a:ea typeface="Lato" pitchFamily="34" charset="-122"/>
                <a:cs typeface="Lato" pitchFamily="34" charset="-120"/>
              </a:rPr>
              <a:t>FamilySearch.org</a:t>
            </a:r>
            <a:r>
              <a:rPr lang="en-US" sz="1750" dirty="0">
                <a:solidFill>
                  <a:srgbClr val="4A4A45"/>
                </a:solidFill>
                <a:latin typeface="Lato" pitchFamily="34" charset="0"/>
                <a:ea typeface="Lato" pitchFamily="34" charset="-122"/>
                <a:cs typeface="Lato" pitchFamily="34" charset="-120"/>
              </a:rPr>
              <a:t> — the world's largest free genealogy site. Also explore </a:t>
            </a:r>
            <a:r>
              <a:rPr lang="en-US" sz="1750" b="1" dirty="0">
                <a:solidFill>
                  <a:srgbClr val="4A4A45"/>
                </a:solidFill>
                <a:latin typeface="Lato" pitchFamily="34" charset="0"/>
                <a:ea typeface="Lato" pitchFamily="34" charset="-122"/>
                <a:cs typeface="Lato" pitchFamily="34" charset="-120"/>
              </a:rPr>
              <a:t>USGenWeb</a:t>
            </a:r>
            <a:r>
              <a:rPr lang="en-US" sz="1750" dirty="0">
                <a:solidFill>
                  <a:srgbClr val="4A4A45"/>
                </a:solidFill>
                <a:latin typeface="Lato" pitchFamily="34" charset="0"/>
                <a:ea typeface="Lato" pitchFamily="34" charset="-122"/>
                <a:cs typeface="Lato" pitchFamily="34" charset="-120"/>
              </a:rPr>
              <a:t> and state or local digital archives for regional records.</a:t>
            </a:r>
            <a:endParaRPr lang="en-US" sz="1750" dirty="0"/>
          </a:p>
        </p:txBody>
      </p:sp>
      <p:sp>
        <p:nvSpPr>
          <p:cNvPr id="9" name="Shape 6"/>
          <p:cNvSpPr/>
          <p:nvPr/>
        </p:nvSpPr>
        <p:spPr>
          <a:xfrm>
            <a:off x="5216962" y="3255050"/>
            <a:ext cx="4196358" cy="3499961"/>
          </a:xfrm>
          <a:prstGeom prst="roundRect">
            <a:avLst>
              <a:gd name="adj" fmla="val 972"/>
            </a:avLst>
          </a:prstGeom>
          <a:solidFill>
            <a:srgbClr val="EFECE6"/>
          </a:solidFill>
          <a:ln w="30480">
            <a:solidFill>
              <a:srgbClr val="CBC5B8"/>
            </a:solidFill>
            <a:prstDash val="solid"/>
          </a:ln>
        </p:spPr>
        <p:txBody>
          <a:bodyPr/>
          <a:lstStyle/>
          <a:p>
            <a:endParaRPr lang="en-US"/>
          </a:p>
        </p:txBody>
      </p:sp>
      <p:sp>
        <p:nvSpPr>
          <p:cNvPr id="10" name="Shape 7"/>
          <p:cNvSpPr/>
          <p:nvPr/>
        </p:nvSpPr>
        <p:spPr>
          <a:xfrm>
            <a:off x="5247442" y="3285530"/>
            <a:ext cx="4135398" cy="680442"/>
          </a:xfrm>
          <a:prstGeom prst="rect">
            <a:avLst/>
          </a:prstGeom>
          <a:solidFill>
            <a:srgbClr val="E5DFD2"/>
          </a:solidFill>
          <a:ln/>
        </p:spPr>
        <p:txBody>
          <a:bodyPr/>
          <a:lstStyle/>
          <a:p>
            <a:endParaRPr lang="en-US"/>
          </a:p>
        </p:txBody>
      </p:sp>
      <p:pic>
        <p:nvPicPr>
          <p:cNvPr id="11"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45060" y="3455551"/>
            <a:ext cx="340162" cy="340162"/>
          </a:xfrm>
          <a:prstGeom prst="rect">
            <a:avLst/>
          </a:prstGeom>
        </p:spPr>
      </p:pic>
      <p:sp>
        <p:nvSpPr>
          <p:cNvPr id="12" name="Text 8"/>
          <p:cNvSpPr/>
          <p:nvPr/>
        </p:nvSpPr>
        <p:spPr>
          <a:xfrm>
            <a:off x="5474256" y="4192786"/>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A4A45"/>
                </a:solidFill>
                <a:latin typeface="Lato Bold" pitchFamily="34" charset="0"/>
                <a:ea typeface="Lato Bold" pitchFamily="34" charset="-122"/>
                <a:cs typeface="Lato Bold" pitchFamily="34" charset="-120"/>
              </a:rPr>
              <a:t>Subscription Services</a:t>
            </a:r>
            <a:endParaRPr lang="en-US" sz="2200" dirty="0"/>
          </a:p>
        </p:txBody>
      </p:sp>
      <p:sp>
        <p:nvSpPr>
          <p:cNvPr id="13" name="Text 9"/>
          <p:cNvSpPr/>
          <p:nvPr/>
        </p:nvSpPr>
        <p:spPr>
          <a:xfrm>
            <a:off x="5474256" y="4683204"/>
            <a:ext cx="3681770" cy="1451610"/>
          </a:xfrm>
          <a:prstGeom prst="rect">
            <a:avLst/>
          </a:prstGeom>
          <a:noFill/>
          <a:ln/>
        </p:spPr>
        <p:txBody>
          <a:bodyPr wrap="square" lIns="0" tIns="0" rIns="0" bIns="0" rtlCol="0" anchor="t"/>
          <a:lstStyle/>
          <a:p>
            <a:pPr marL="0" indent="0" algn="l">
              <a:lnSpc>
                <a:spcPts val="2850"/>
              </a:lnSpc>
              <a:buNone/>
            </a:pPr>
            <a:r>
              <a:rPr lang="en-US" sz="1750" b="1" dirty="0">
                <a:solidFill>
                  <a:srgbClr val="4A4A45"/>
                </a:solidFill>
                <a:latin typeface="Lato" pitchFamily="34" charset="0"/>
                <a:ea typeface="Lato" pitchFamily="34" charset="-122"/>
                <a:cs typeface="Lato" pitchFamily="34" charset="-120"/>
              </a:rPr>
              <a:t>Ancestry.com</a:t>
            </a:r>
            <a:r>
              <a:rPr lang="en-US" sz="1750" dirty="0">
                <a:solidFill>
                  <a:srgbClr val="4A4A45"/>
                </a:solidFill>
                <a:latin typeface="Lato" pitchFamily="34" charset="0"/>
                <a:ea typeface="Lato" pitchFamily="34" charset="-122"/>
                <a:cs typeface="Lato" pitchFamily="34" charset="-120"/>
              </a:rPr>
              <a:t> and </a:t>
            </a:r>
            <a:r>
              <a:rPr lang="en-US" sz="1750" b="1" dirty="0">
                <a:solidFill>
                  <a:srgbClr val="4A4A45"/>
                </a:solidFill>
                <a:latin typeface="Lato" pitchFamily="34" charset="0"/>
                <a:ea typeface="Lato" pitchFamily="34" charset="-122"/>
                <a:cs typeface="Lato" pitchFamily="34" charset="-120"/>
              </a:rPr>
              <a:t>HeritageQuest Online</a:t>
            </a:r>
            <a:r>
              <a:rPr lang="en-US" sz="1750" dirty="0">
                <a:solidFill>
                  <a:srgbClr val="4A4A45"/>
                </a:solidFill>
                <a:latin typeface="Lato" pitchFamily="34" charset="0"/>
                <a:ea typeface="Lato" pitchFamily="34" charset="-122"/>
                <a:cs typeface="Lato" pitchFamily="34" charset="-120"/>
              </a:rPr>
              <a:t> (often available free through your library) offer billions of digitized historical records.</a:t>
            </a:r>
            <a:endParaRPr lang="en-US" sz="1750" dirty="0"/>
          </a:p>
        </p:txBody>
      </p:sp>
      <p:sp>
        <p:nvSpPr>
          <p:cNvPr id="14" name="Shape 10"/>
          <p:cNvSpPr/>
          <p:nvPr/>
        </p:nvSpPr>
        <p:spPr>
          <a:xfrm>
            <a:off x="9640133" y="3255050"/>
            <a:ext cx="4196358" cy="3499961"/>
          </a:xfrm>
          <a:prstGeom prst="roundRect">
            <a:avLst>
              <a:gd name="adj" fmla="val 972"/>
            </a:avLst>
          </a:prstGeom>
          <a:solidFill>
            <a:srgbClr val="EFECE6"/>
          </a:solidFill>
          <a:ln w="30480">
            <a:solidFill>
              <a:srgbClr val="CBC5B8"/>
            </a:solidFill>
            <a:prstDash val="solid"/>
          </a:ln>
        </p:spPr>
        <p:txBody>
          <a:bodyPr/>
          <a:lstStyle/>
          <a:p>
            <a:endParaRPr lang="en-US"/>
          </a:p>
        </p:txBody>
      </p:sp>
      <p:sp>
        <p:nvSpPr>
          <p:cNvPr id="15" name="Shape 11"/>
          <p:cNvSpPr/>
          <p:nvPr/>
        </p:nvSpPr>
        <p:spPr>
          <a:xfrm>
            <a:off x="9670613" y="3285530"/>
            <a:ext cx="4135398" cy="680442"/>
          </a:xfrm>
          <a:prstGeom prst="rect">
            <a:avLst/>
          </a:prstGeom>
          <a:solidFill>
            <a:srgbClr val="E5DFD2"/>
          </a:solidFill>
          <a:ln/>
        </p:spPr>
        <p:txBody>
          <a:bodyPr/>
          <a:lstStyle/>
          <a:p>
            <a:endParaRPr lang="en-US"/>
          </a:p>
        </p:txBody>
      </p:sp>
      <p:pic>
        <p:nvPicPr>
          <p:cNvPr id="16"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568232" y="3455551"/>
            <a:ext cx="340162" cy="340162"/>
          </a:xfrm>
          <a:prstGeom prst="rect">
            <a:avLst/>
          </a:prstGeom>
        </p:spPr>
      </p:pic>
      <p:sp>
        <p:nvSpPr>
          <p:cNvPr id="17" name="Text 12"/>
          <p:cNvSpPr/>
          <p:nvPr/>
        </p:nvSpPr>
        <p:spPr>
          <a:xfrm>
            <a:off x="9897427" y="4192786"/>
            <a:ext cx="3108603" cy="354330"/>
          </a:xfrm>
          <a:prstGeom prst="rect">
            <a:avLst/>
          </a:prstGeom>
          <a:noFill/>
          <a:ln/>
        </p:spPr>
        <p:txBody>
          <a:bodyPr wrap="none" lIns="0" tIns="0" rIns="0" bIns="0" rtlCol="0" anchor="t"/>
          <a:lstStyle/>
          <a:p>
            <a:pPr marL="0" indent="0" algn="l">
              <a:lnSpc>
                <a:spcPts val="2750"/>
              </a:lnSpc>
              <a:buNone/>
            </a:pPr>
            <a:r>
              <a:rPr lang="en-US" sz="2200" b="1" dirty="0">
                <a:solidFill>
                  <a:srgbClr val="4A4A45"/>
                </a:solidFill>
                <a:latin typeface="Lato Bold" pitchFamily="34" charset="0"/>
                <a:ea typeface="Lato Bold" pitchFamily="34" charset="-122"/>
                <a:cs typeface="Lato Bold" pitchFamily="34" charset="-120"/>
              </a:rPr>
              <a:t>Local &amp; Physical Records</a:t>
            </a:r>
            <a:endParaRPr lang="en-US" sz="2200" dirty="0"/>
          </a:p>
        </p:txBody>
      </p:sp>
      <p:sp>
        <p:nvSpPr>
          <p:cNvPr id="18" name="Text 13"/>
          <p:cNvSpPr/>
          <p:nvPr/>
        </p:nvSpPr>
        <p:spPr>
          <a:xfrm>
            <a:off x="9897427" y="4683204"/>
            <a:ext cx="3681770" cy="1814513"/>
          </a:xfrm>
          <a:prstGeom prst="rect">
            <a:avLst/>
          </a:prstGeom>
          <a:noFill/>
          <a:ln/>
        </p:spPr>
        <p:txBody>
          <a:bodyPr wrap="square" lIns="0" tIns="0" rIns="0" bIns="0" rtlCol="0" anchor="t"/>
          <a:lstStyle/>
          <a:p>
            <a:pPr marL="0" indent="0" algn="l">
              <a:lnSpc>
                <a:spcPts val="2850"/>
              </a:lnSpc>
              <a:buNone/>
            </a:pPr>
            <a:r>
              <a:rPr lang="en-US" sz="1750" dirty="0">
                <a:solidFill>
                  <a:srgbClr val="4A4A45"/>
                </a:solidFill>
                <a:latin typeface="Lato" pitchFamily="34" charset="0"/>
                <a:ea typeface="Lato" pitchFamily="34" charset="-122"/>
                <a:cs typeface="Lato" pitchFamily="34" charset="-120"/>
              </a:rPr>
              <a:t>Census data, vital records (birth, death, marriage), historical newspapers, land deeds, and court records often hold irreplaceable local detail.</a:t>
            </a:r>
            <a:endParaRPr lang="en-US" sz="175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E1922D-3461-9B39-F012-E8FDEAD4B3C1}"/>
              </a:ext>
            </a:extLst>
          </p:cNvPr>
          <p:cNvPicPr>
            <a:picLocks noChangeAspect="1"/>
          </p:cNvPicPr>
          <p:nvPr/>
        </p:nvPicPr>
        <p:blipFill>
          <a:blip r:embed="rId3"/>
          <a:stretch>
            <a:fillRect/>
          </a:stretch>
        </p:blipFill>
        <p:spPr>
          <a:xfrm>
            <a:off x="2176463" y="519112"/>
            <a:ext cx="10277475" cy="7191375"/>
          </a:xfrm>
          <a:prstGeom prst="rect">
            <a:avLst/>
          </a:prstGeom>
        </p:spPr>
      </p:pic>
    </p:spTree>
    <p:extLst>
      <p:ext uri="{BB962C8B-B14F-4D97-AF65-F5344CB8AC3E}">
        <p14:creationId xmlns:p14="http://schemas.microsoft.com/office/powerpoint/2010/main" val="1382944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D74C3A8E-951A-4288-D5C6-45D5CD511992}"/>
              </a:ext>
            </a:extLst>
          </p:cNvPr>
          <p:cNvGraphicFramePr>
            <a:graphicFrameLocks noGrp="1"/>
          </p:cNvGraphicFramePr>
          <p:nvPr/>
        </p:nvGraphicFramePr>
        <p:xfrm>
          <a:off x="772160" y="969912"/>
          <a:ext cx="13086082" cy="6289780"/>
        </p:xfrm>
        <a:graphic>
          <a:graphicData uri="http://schemas.openxmlformats.org/drawingml/2006/table">
            <a:tbl>
              <a:tblPr>
                <a:solidFill>
                  <a:schemeClr val="tx1">
                    <a:lumMod val="65000"/>
                    <a:lumOff val="35000"/>
                  </a:schemeClr>
                </a:solidFill>
                <a:tableStyleId>{3C2FFA5D-87B4-456A-9821-1D502468CF0F}</a:tableStyleId>
              </a:tblPr>
              <a:tblGrid>
                <a:gridCol w="2761416">
                  <a:extLst>
                    <a:ext uri="{9D8B030D-6E8A-4147-A177-3AD203B41FA5}">
                      <a16:colId xmlns:a16="http://schemas.microsoft.com/office/drawing/2014/main" val="428530900"/>
                    </a:ext>
                  </a:extLst>
                </a:gridCol>
                <a:gridCol w="3429850">
                  <a:extLst>
                    <a:ext uri="{9D8B030D-6E8A-4147-A177-3AD203B41FA5}">
                      <a16:colId xmlns:a16="http://schemas.microsoft.com/office/drawing/2014/main" val="877569712"/>
                    </a:ext>
                  </a:extLst>
                </a:gridCol>
                <a:gridCol w="3557896">
                  <a:extLst>
                    <a:ext uri="{9D8B030D-6E8A-4147-A177-3AD203B41FA5}">
                      <a16:colId xmlns:a16="http://schemas.microsoft.com/office/drawing/2014/main" val="3084795305"/>
                    </a:ext>
                  </a:extLst>
                </a:gridCol>
                <a:gridCol w="3336920">
                  <a:extLst>
                    <a:ext uri="{9D8B030D-6E8A-4147-A177-3AD203B41FA5}">
                      <a16:colId xmlns:a16="http://schemas.microsoft.com/office/drawing/2014/main" val="1984843716"/>
                    </a:ext>
                  </a:extLst>
                </a:gridCol>
              </a:tblGrid>
              <a:tr h="557975">
                <a:tc>
                  <a:txBody>
                    <a:bodyPr/>
                    <a:lstStyle/>
                    <a:p>
                      <a:r>
                        <a:rPr lang="en-US" sz="2200" cap="none" spc="0" dirty="0">
                          <a:solidFill>
                            <a:srgbClr val="FFFF00"/>
                          </a:solidFill>
                        </a:rPr>
                        <a:t>FEATURE</a:t>
                      </a:r>
                    </a:p>
                  </a:txBody>
                  <a:tcPr marL="125005" marR="125005" marT="62503" marB="125005">
                    <a:lnL w="12700" cmpd="sng">
                      <a:noFill/>
                      <a:prstDash val="solid"/>
                    </a:lnL>
                    <a:lnR w="12700" cmpd="sng">
                      <a:noFill/>
                      <a:prstDash val="solid"/>
                    </a:lnR>
                    <a:lnT w="12700" cmpd="sng">
                      <a:noFill/>
                      <a:prstDash val="solid"/>
                    </a:lnT>
                    <a:lnB w="12700" cmpd="sng">
                      <a:noFill/>
                      <a:prstDash val="solid"/>
                    </a:lnB>
                    <a:solidFill>
                      <a:schemeClr val="tx1">
                        <a:lumMod val="65000"/>
                        <a:lumOff val="35000"/>
                      </a:schemeClr>
                    </a:solidFill>
                  </a:tcPr>
                </a:tc>
                <a:tc>
                  <a:txBody>
                    <a:bodyPr/>
                    <a:lstStyle/>
                    <a:p>
                      <a:r>
                        <a:rPr lang="en-US" sz="2200" cap="none" spc="0" dirty="0">
                          <a:solidFill>
                            <a:srgbClr val="FFFF00"/>
                          </a:solidFill>
                        </a:rPr>
                        <a:t>Ancestry Library Edition</a:t>
                      </a:r>
                    </a:p>
                  </a:txBody>
                  <a:tcPr marL="125005" marR="125005" marT="62503" marB="125005">
                    <a:lnL w="12700" cmpd="sng">
                      <a:noFill/>
                      <a:prstDash val="solid"/>
                    </a:lnL>
                    <a:lnR w="12700" cmpd="sng">
                      <a:noFill/>
                      <a:prstDash val="solid"/>
                    </a:lnR>
                    <a:lnT w="12700" cmpd="sng">
                      <a:noFill/>
                      <a:prstDash val="solid"/>
                    </a:lnT>
                    <a:lnB w="12700" cmpd="sng">
                      <a:noFill/>
                      <a:prstDash val="solid"/>
                    </a:lnB>
                    <a:solidFill>
                      <a:schemeClr val="tx1">
                        <a:lumMod val="65000"/>
                        <a:lumOff val="35000"/>
                      </a:schemeClr>
                    </a:solidFill>
                  </a:tcPr>
                </a:tc>
                <a:tc>
                  <a:txBody>
                    <a:bodyPr/>
                    <a:lstStyle/>
                    <a:p>
                      <a:r>
                        <a:rPr lang="en-US" sz="2200" cap="none" spc="0" dirty="0">
                          <a:solidFill>
                            <a:srgbClr val="FFFF00"/>
                          </a:solidFill>
                        </a:rPr>
                        <a:t>Heritage Quest</a:t>
                      </a:r>
                    </a:p>
                  </a:txBody>
                  <a:tcPr marL="125005" marR="125005" marT="62503" marB="125005">
                    <a:lnL w="12700" cmpd="sng">
                      <a:noFill/>
                      <a:prstDash val="solid"/>
                    </a:lnL>
                    <a:lnR w="12700" cmpd="sng">
                      <a:noFill/>
                      <a:prstDash val="solid"/>
                    </a:lnR>
                    <a:lnT w="12700" cmpd="sng">
                      <a:noFill/>
                      <a:prstDash val="solid"/>
                    </a:lnT>
                    <a:lnB w="12700" cmpd="sng">
                      <a:noFill/>
                      <a:prstDash val="solid"/>
                    </a:lnB>
                    <a:solidFill>
                      <a:schemeClr val="tx1">
                        <a:lumMod val="65000"/>
                        <a:lumOff val="35000"/>
                      </a:schemeClr>
                    </a:solidFill>
                  </a:tcPr>
                </a:tc>
                <a:tc>
                  <a:txBody>
                    <a:bodyPr/>
                    <a:lstStyle/>
                    <a:p>
                      <a:r>
                        <a:rPr lang="en-US" sz="2200" cap="none" spc="0" dirty="0">
                          <a:solidFill>
                            <a:srgbClr val="FFFF00"/>
                          </a:solidFill>
                        </a:rPr>
                        <a:t>FamilySearch.org</a:t>
                      </a:r>
                    </a:p>
                  </a:txBody>
                  <a:tcPr marL="125005" marR="125005" marT="62503" marB="125005">
                    <a:lnL w="12700" cmpd="sng">
                      <a:noFill/>
                      <a:prstDash val="solid"/>
                    </a:lnL>
                    <a:lnR w="12700" cmpd="sng">
                      <a:noFill/>
                      <a:prstDash val="solid"/>
                    </a:lnR>
                    <a:lnT w="12700" cmpd="sng">
                      <a:noFill/>
                      <a:prstDash val="solid"/>
                    </a:lnT>
                    <a:lnB w="12700" cmpd="sng">
                      <a:noFill/>
                      <a:prstDash val="solid"/>
                    </a:lnB>
                    <a:solidFill>
                      <a:schemeClr val="tx1">
                        <a:lumMod val="65000"/>
                        <a:lumOff val="35000"/>
                      </a:schemeClr>
                    </a:solidFill>
                  </a:tcPr>
                </a:tc>
                <a:extLst>
                  <a:ext uri="{0D108BD9-81ED-4DB2-BD59-A6C34878D82A}">
                    <a16:rowId xmlns:a16="http://schemas.microsoft.com/office/drawing/2014/main" val="3681384472"/>
                  </a:ext>
                </a:extLst>
              </a:tr>
              <a:tr h="557975">
                <a:tc>
                  <a:txBody>
                    <a:bodyPr/>
                    <a:lstStyle/>
                    <a:p>
                      <a:r>
                        <a:rPr lang="en-US" sz="2200" cap="none" spc="0" dirty="0">
                          <a:solidFill>
                            <a:srgbClr val="FFFF00"/>
                          </a:solidFill>
                        </a:rPr>
                        <a:t>Primary Access</a:t>
                      </a:r>
                    </a:p>
                  </a:txBody>
                  <a:tcPr marL="125005" marR="125005" marT="62503" marB="125005">
                    <a:lnL w="12700" cmpd="sng">
                      <a:noFill/>
                      <a:prstDash val="solid"/>
                    </a:lnL>
                    <a:lnR w="12700" cmpd="sng">
                      <a:noFill/>
                      <a:prstDash val="solid"/>
                    </a:lnR>
                    <a:lnT w="12700" cmpd="sng">
                      <a:noFill/>
                      <a:prstDash val="solid"/>
                    </a:lnT>
                    <a:lnB w="12700" cmpd="sng">
                      <a:noFill/>
                      <a:prstDash val="solid"/>
                    </a:lnB>
                    <a:solidFill>
                      <a:schemeClr val="tx1">
                        <a:lumMod val="65000"/>
                        <a:lumOff val="35000"/>
                      </a:schemeClr>
                    </a:solidFill>
                  </a:tcPr>
                </a:tc>
                <a:tc>
                  <a:txBody>
                    <a:bodyPr/>
                    <a:lstStyle/>
                    <a:p>
                      <a:r>
                        <a:rPr lang="en-US" sz="2200" cap="none" spc="0" dirty="0">
                          <a:solidFill>
                            <a:schemeClr val="bg1"/>
                          </a:solidFill>
                        </a:rPr>
                        <a:t>On-site only at library</a:t>
                      </a:r>
                    </a:p>
                  </a:txBody>
                  <a:tcPr marL="125005" marR="125005" marT="62503" marB="125005">
                    <a:lnL w="12700" cmpd="sng">
                      <a:noFill/>
                      <a:prstDash val="solid"/>
                    </a:lnL>
                    <a:lnR w="12700" cmpd="sng">
                      <a:noFill/>
                      <a:prstDash val="solid"/>
                    </a:lnR>
                    <a:lnT w="12700" cmpd="sng">
                      <a:noFill/>
                      <a:prstDash val="solid"/>
                    </a:lnT>
                    <a:lnB w="12700" cmpd="sng">
                      <a:noFill/>
                      <a:prstDash val="solid"/>
                    </a:lnB>
                    <a:solidFill>
                      <a:schemeClr val="tx1">
                        <a:lumMod val="65000"/>
                        <a:lumOff val="35000"/>
                      </a:schemeClr>
                    </a:solidFill>
                  </a:tcPr>
                </a:tc>
                <a:tc>
                  <a:txBody>
                    <a:bodyPr/>
                    <a:lstStyle/>
                    <a:p>
                      <a:r>
                        <a:rPr lang="en-US" sz="2200" cap="none" spc="0">
                          <a:solidFill>
                            <a:schemeClr val="bg1"/>
                          </a:solidFill>
                        </a:rPr>
                        <a:t>Remote with library card</a:t>
                      </a:r>
                    </a:p>
                  </a:txBody>
                  <a:tcPr marL="125005" marR="125005" marT="62503" marB="125005">
                    <a:lnL w="12700" cmpd="sng">
                      <a:noFill/>
                      <a:prstDash val="solid"/>
                    </a:lnL>
                    <a:lnR w="12700" cmpd="sng">
                      <a:noFill/>
                      <a:prstDash val="solid"/>
                    </a:lnR>
                    <a:lnT w="12700" cmpd="sng">
                      <a:noFill/>
                      <a:prstDash val="solid"/>
                    </a:lnT>
                    <a:lnB w="12700" cmpd="sng">
                      <a:noFill/>
                      <a:prstDash val="solid"/>
                    </a:lnB>
                    <a:solidFill>
                      <a:schemeClr val="tx1">
                        <a:lumMod val="65000"/>
                        <a:lumOff val="35000"/>
                      </a:schemeClr>
                    </a:solidFill>
                  </a:tcPr>
                </a:tc>
                <a:tc>
                  <a:txBody>
                    <a:bodyPr/>
                    <a:lstStyle/>
                    <a:p>
                      <a:r>
                        <a:rPr lang="en-US" sz="2200" cap="none" spc="0">
                          <a:solidFill>
                            <a:schemeClr val="bg1"/>
                          </a:solidFill>
                        </a:rPr>
                        <a:t>Free personal account</a:t>
                      </a:r>
                    </a:p>
                  </a:txBody>
                  <a:tcPr marL="125005" marR="125005" marT="62503" marB="125005">
                    <a:lnL w="12700" cmpd="sng">
                      <a:noFill/>
                      <a:prstDash val="solid"/>
                    </a:lnL>
                    <a:lnR w="12700" cmpd="sng">
                      <a:noFill/>
                      <a:prstDash val="solid"/>
                    </a:lnR>
                    <a:lnT w="12700" cmpd="sng">
                      <a:noFill/>
                      <a:prstDash val="solid"/>
                    </a:lnT>
                    <a:lnB w="12700" cmpd="sng">
                      <a:noFill/>
                      <a:prstDash val="solid"/>
                    </a:lnB>
                    <a:solidFill>
                      <a:schemeClr val="tx1">
                        <a:lumMod val="65000"/>
                        <a:lumOff val="35000"/>
                      </a:schemeClr>
                    </a:solidFill>
                  </a:tcPr>
                </a:tc>
                <a:extLst>
                  <a:ext uri="{0D108BD9-81ED-4DB2-BD59-A6C34878D82A}">
                    <a16:rowId xmlns:a16="http://schemas.microsoft.com/office/drawing/2014/main" val="1124110150"/>
                  </a:ext>
                </a:extLst>
              </a:tr>
              <a:tr h="1211737">
                <a:tc>
                  <a:txBody>
                    <a:bodyPr/>
                    <a:lstStyle/>
                    <a:p>
                      <a:r>
                        <a:rPr lang="en-US" sz="2200" cap="none" spc="0" dirty="0">
                          <a:solidFill>
                            <a:srgbClr val="FFFF00"/>
                          </a:solidFill>
                        </a:rPr>
                        <a:t>Geographic Scope</a:t>
                      </a:r>
                    </a:p>
                  </a:txBody>
                  <a:tcPr marL="125005" marR="125005" marT="62503" marB="125005">
                    <a:lnL w="12700" cmpd="sng">
                      <a:noFill/>
                      <a:prstDash val="solid"/>
                    </a:lnL>
                    <a:lnR w="12700" cmpd="sng">
                      <a:noFill/>
                      <a:prstDash val="solid"/>
                    </a:lnR>
                    <a:lnT w="12700" cmpd="sng">
                      <a:noFill/>
                      <a:prstDash val="solid"/>
                    </a:lnT>
                    <a:lnB w="12700" cmpd="sng">
                      <a:noFill/>
                      <a:prstDash val="solid"/>
                    </a:lnB>
                    <a:solidFill>
                      <a:schemeClr val="tx1">
                        <a:lumMod val="65000"/>
                        <a:lumOff val="35000"/>
                      </a:schemeClr>
                    </a:solidFill>
                  </a:tcPr>
                </a:tc>
                <a:tc>
                  <a:txBody>
                    <a:bodyPr/>
                    <a:lstStyle/>
                    <a:p>
                      <a:r>
                        <a:rPr lang="en-US" sz="2200" cap="none" spc="0">
                          <a:solidFill>
                            <a:schemeClr val="bg1"/>
                          </a:solidFill>
                        </a:rPr>
                        <a:t>Global: UK, Canada, Europe, Australia</a:t>
                      </a:r>
                    </a:p>
                  </a:txBody>
                  <a:tcPr marL="125005" marR="125005" marT="62503" marB="125005">
                    <a:lnL w="12700" cmpd="sng">
                      <a:noFill/>
                      <a:prstDash val="solid"/>
                    </a:lnL>
                    <a:lnR w="12700" cmpd="sng">
                      <a:noFill/>
                      <a:prstDash val="solid"/>
                    </a:lnR>
                    <a:lnT w="12700" cmpd="sng">
                      <a:noFill/>
                      <a:prstDash val="solid"/>
                    </a:lnT>
                    <a:lnB w="12700" cmpd="sng">
                      <a:noFill/>
                      <a:prstDash val="solid"/>
                    </a:lnB>
                    <a:solidFill>
                      <a:schemeClr val="tx1">
                        <a:lumMod val="65000"/>
                        <a:lumOff val="35000"/>
                      </a:schemeClr>
                    </a:solidFill>
                  </a:tcPr>
                </a:tc>
                <a:tc>
                  <a:txBody>
                    <a:bodyPr/>
                    <a:lstStyle/>
                    <a:p>
                      <a:r>
                        <a:rPr lang="en-US" sz="2200" cap="none" spc="0">
                          <a:solidFill>
                            <a:schemeClr val="bg1"/>
                          </a:solidFill>
                        </a:rPr>
                        <a:t>Primarily U.S. focusing on American history, very limited international</a:t>
                      </a:r>
                    </a:p>
                  </a:txBody>
                  <a:tcPr marL="125005" marR="125005" marT="62503" marB="125005">
                    <a:lnL w="12700" cmpd="sng">
                      <a:noFill/>
                      <a:prstDash val="solid"/>
                    </a:lnL>
                    <a:lnR w="12700" cmpd="sng">
                      <a:noFill/>
                      <a:prstDash val="solid"/>
                    </a:lnR>
                    <a:lnT w="12700" cmpd="sng">
                      <a:noFill/>
                      <a:prstDash val="solid"/>
                    </a:lnT>
                    <a:lnB w="12700" cmpd="sng">
                      <a:noFill/>
                      <a:prstDash val="solid"/>
                    </a:lnB>
                    <a:solidFill>
                      <a:schemeClr val="tx1">
                        <a:lumMod val="65000"/>
                        <a:lumOff val="35000"/>
                      </a:schemeClr>
                    </a:solidFill>
                  </a:tcPr>
                </a:tc>
                <a:tc>
                  <a:txBody>
                    <a:bodyPr/>
                    <a:lstStyle/>
                    <a:p>
                      <a:r>
                        <a:rPr lang="en-US" sz="2200" cap="none" spc="0">
                          <a:solidFill>
                            <a:schemeClr val="bg1"/>
                          </a:solidFill>
                        </a:rPr>
                        <a:t>Nearly every region of the world</a:t>
                      </a:r>
                    </a:p>
                  </a:txBody>
                  <a:tcPr marL="125005" marR="125005" marT="62503" marB="125005">
                    <a:lnL w="12700" cmpd="sng">
                      <a:noFill/>
                      <a:prstDash val="solid"/>
                    </a:lnL>
                    <a:lnR w="12700" cmpd="sng">
                      <a:noFill/>
                      <a:prstDash val="solid"/>
                    </a:lnR>
                    <a:lnT w="12700" cmpd="sng">
                      <a:noFill/>
                      <a:prstDash val="solid"/>
                    </a:lnT>
                    <a:lnB w="12700" cmpd="sng">
                      <a:noFill/>
                      <a:prstDash val="solid"/>
                    </a:lnB>
                    <a:solidFill>
                      <a:schemeClr val="tx1">
                        <a:lumMod val="65000"/>
                        <a:lumOff val="35000"/>
                      </a:schemeClr>
                    </a:solidFill>
                  </a:tcPr>
                </a:tc>
                <a:extLst>
                  <a:ext uri="{0D108BD9-81ED-4DB2-BD59-A6C34878D82A}">
                    <a16:rowId xmlns:a16="http://schemas.microsoft.com/office/drawing/2014/main" val="2426542346"/>
                  </a:ext>
                </a:extLst>
              </a:tr>
              <a:tr h="884856">
                <a:tc>
                  <a:txBody>
                    <a:bodyPr/>
                    <a:lstStyle/>
                    <a:p>
                      <a:r>
                        <a:rPr lang="en-US" sz="2200" cap="none" spc="0" dirty="0">
                          <a:solidFill>
                            <a:srgbClr val="FFFF00"/>
                          </a:solidFill>
                        </a:rPr>
                        <a:t>Search Function</a:t>
                      </a:r>
                    </a:p>
                  </a:txBody>
                  <a:tcPr marL="125005" marR="125005" marT="62503" marB="125005">
                    <a:lnL w="12700" cmpd="sng">
                      <a:noFill/>
                      <a:prstDash val="solid"/>
                    </a:lnL>
                    <a:lnR w="12700" cmpd="sng">
                      <a:noFill/>
                      <a:prstDash val="solid"/>
                    </a:lnR>
                    <a:lnT w="12700" cmpd="sng">
                      <a:noFill/>
                      <a:prstDash val="solid"/>
                    </a:lnT>
                    <a:lnB w="12700" cmpd="sng">
                      <a:noFill/>
                      <a:prstDash val="solid"/>
                    </a:lnB>
                    <a:solidFill>
                      <a:schemeClr val="tx1">
                        <a:lumMod val="65000"/>
                        <a:lumOff val="35000"/>
                      </a:schemeClr>
                    </a:solidFill>
                  </a:tcPr>
                </a:tc>
                <a:tc>
                  <a:txBody>
                    <a:bodyPr/>
                    <a:lstStyle/>
                    <a:p>
                      <a:r>
                        <a:rPr lang="en-US" sz="2200" cap="none" spc="0" dirty="0">
                          <a:solidFill>
                            <a:schemeClr val="bg1"/>
                          </a:solidFill>
                        </a:rPr>
                        <a:t>Global search </a:t>
                      </a:r>
                    </a:p>
                  </a:txBody>
                  <a:tcPr marL="125005" marR="125005" marT="62503" marB="125005">
                    <a:lnL w="12700" cmpd="sng">
                      <a:noFill/>
                      <a:prstDash val="solid"/>
                    </a:lnL>
                    <a:lnR w="12700" cmpd="sng">
                      <a:noFill/>
                      <a:prstDash val="solid"/>
                    </a:lnR>
                    <a:lnT w="12700" cmpd="sng">
                      <a:noFill/>
                      <a:prstDash val="solid"/>
                    </a:lnT>
                    <a:lnB w="12700" cmpd="sng">
                      <a:noFill/>
                      <a:prstDash val="solid"/>
                    </a:lnB>
                    <a:solidFill>
                      <a:schemeClr val="tx1">
                        <a:lumMod val="65000"/>
                        <a:lumOff val="35000"/>
                      </a:schemeClr>
                    </a:solidFill>
                  </a:tcPr>
                </a:tc>
                <a:tc>
                  <a:txBody>
                    <a:bodyPr/>
                    <a:lstStyle/>
                    <a:p>
                      <a:r>
                        <a:rPr lang="en-US" sz="2200" cap="none" spc="0">
                          <a:solidFill>
                            <a:schemeClr val="bg1"/>
                          </a:solidFill>
                        </a:rPr>
                        <a:t>Targeted search – specific collections</a:t>
                      </a:r>
                    </a:p>
                  </a:txBody>
                  <a:tcPr marL="125005" marR="125005" marT="62503" marB="125005">
                    <a:lnL w="12700" cmpd="sng">
                      <a:noFill/>
                      <a:prstDash val="solid"/>
                    </a:lnL>
                    <a:lnR w="12700" cmpd="sng">
                      <a:noFill/>
                      <a:prstDash val="solid"/>
                    </a:lnR>
                    <a:lnT w="12700" cmpd="sng">
                      <a:noFill/>
                      <a:prstDash val="solid"/>
                    </a:lnT>
                    <a:lnB w="12700" cmpd="sng">
                      <a:noFill/>
                      <a:prstDash val="solid"/>
                    </a:lnB>
                    <a:solidFill>
                      <a:schemeClr val="tx1">
                        <a:lumMod val="65000"/>
                        <a:lumOff val="35000"/>
                      </a:schemeClr>
                    </a:solidFill>
                  </a:tcPr>
                </a:tc>
                <a:tc>
                  <a:txBody>
                    <a:bodyPr/>
                    <a:lstStyle/>
                    <a:p>
                      <a:r>
                        <a:rPr lang="en-US" sz="2200" cap="none" spc="0" dirty="0">
                          <a:solidFill>
                            <a:schemeClr val="bg1"/>
                          </a:solidFill>
                        </a:rPr>
                        <a:t>Global and targeted</a:t>
                      </a:r>
                    </a:p>
                  </a:txBody>
                  <a:tcPr marL="125005" marR="125005" marT="62503" marB="125005">
                    <a:lnL w="12700" cmpd="sng">
                      <a:noFill/>
                      <a:prstDash val="solid"/>
                    </a:lnL>
                    <a:lnR w="12700" cmpd="sng">
                      <a:noFill/>
                      <a:prstDash val="solid"/>
                    </a:lnR>
                    <a:lnT w="12700" cmpd="sng">
                      <a:noFill/>
                      <a:prstDash val="solid"/>
                    </a:lnT>
                    <a:lnB w="12700" cmpd="sng">
                      <a:noFill/>
                      <a:prstDash val="solid"/>
                    </a:lnB>
                    <a:solidFill>
                      <a:schemeClr val="tx1">
                        <a:lumMod val="65000"/>
                        <a:lumOff val="35000"/>
                      </a:schemeClr>
                    </a:solidFill>
                  </a:tcPr>
                </a:tc>
                <a:extLst>
                  <a:ext uri="{0D108BD9-81ED-4DB2-BD59-A6C34878D82A}">
                    <a16:rowId xmlns:a16="http://schemas.microsoft.com/office/drawing/2014/main" val="4041255503"/>
                  </a:ext>
                </a:extLst>
              </a:tr>
              <a:tr h="1865500">
                <a:tc>
                  <a:txBody>
                    <a:bodyPr/>
                    <a:lstStyle/>
                    <a:p>
                      <a:r>
                        <a:rPr lang="en-US" sz="2200" cap="none" spc="0" dirty="0">
                          <a:solidFill>
                            <a:srgbClr val="FFFF00"/>
                          </a:solidFill>
                        </a:rPr>
                        <a:t>Unique Strengths</a:t>
                      </a:r>
                    </a:p>
                  </a:txBody>
                  <a:tcPr marL="125005" marR="125005" marT="62503" marB="125005">
                    <a:lnL w="12700" cmpd="sng">
                      <a:noFill/>
                      <a:prstDash val="solid"/>
                    </a:lnL>
                    <a:lnR w="12700" cmpd="sng">
                      <a:noFill/>
                      <a:prstDash val="solid"/>
                    </a:lnR>
                    <a:lnT w="12700" cmpd="sng">
                      <a:noFill/>
                      <a:prstDash val="solid"/>
                    </a:lnT>
                    <a:lnB w="12700" cmpd="sng">
                      <a:noFill/>
                      <a:prstDash val="solid"/>
                    </a:lnB>
                    <a:solidFill>
                      <a:schemeClr val="tx1">
                        <a:lumMod val="65000"/>
                        <a:lumOff val="35000"/>
                      </a:schemeClr>
                    </a:solidFill>
                  </a:tcPr>
                </a:tc>
                <a:tc>
                  <a:txBody>
                    <a:bodyPr/>
                    <a:lstStyle/>
                    <a:p>
                      <a:r>
                        <a:rPr lang="en-US" sz="2200" cap="none" spc="0">
                          <a:solidFill>
                            <a:schemeClr val="bg1"/>
                          </a:solidFill>
                        </a:rPr>
                        <a:t>Extensive Vital Records, immigration, military worldwide</a:t>
                      </a:r>
                    </a:p>
                  </a:txBody>
                  <a:tcPr marL="125005" marR="125005" marT="62503" marB="125005">
                    <a:lnL w="12700" cmpd="sng">
                      <a:noFill/>
                      <a:prstDash val="solid"/>
                    </a:lnL>
                    <a:lnR w="12700" cmpd="sng">
                      <a:noFill/>
                      <a:prstDash val="solid"/>
                    </a:lnR>
                    <a:lnT w="12700" cmpd="sng">
                      <a:noFill/>
                      <a:prstDash val="solid"/>
                    </a:lnT>
                    <a:lnB w="12700" cmpd="sng">
                      <a:noFill/>
                      <a:prstDash val="solid"/>
                    </a:lnB>
                    <a:solidFill>
                      <a:schemeClr val="tx1">
                        <a:lumMod val="65000"/>
                        <a:lumOff val="35000"/>
                      </a:schemeClr>
                    </a:solidFill>
                  </a:tcPr>
                </a:tc>
                <a:tc>
                  <a:txBody>
                    <a:bodyPr/>
                    <a:lstStyle/>
                    <a:p>
                      <a:r>
                        <a:rPr lang="en-US" sz="2200" cap="none" spc="0" dirty="0">
                          <a:solidFill>
                            <a:schemeClr val="bg1"/>
                          </a:solidFill>
                        </a:rPr>
                        <a:t>Full text books - 28,000k</a:t>
                      </a:r>
                    </a:p>
                  </a:txBody>
                  <a:tcPr marL="125005" marR="125005" marT="62503" marB="125005">
                    <a:lnL w="12700" cmpd="sng">
                      <a:noFill/>
                      <a:prstDash val="solid"/>
                    </a:lnL>
                    <a:lnR w="12700" cmpd="sng">
                      <a:noFill/>
                      <a:prstDash val="solid"/>
                    </a:lnR>
                    <a:lnT w="12700" cmpd="sng">
                      <a:noFill/>
                      <a:prstDash val="solid"/>
                    </a:lnT>
                    <a:lnB w="12700" cmpd="sng">
                      <a:noFill/>
                      <a:prstDash val="solid"/>
                    </a:lnB>
                    <a:solidFill>
                      <a:schemeClr val="tx1">
                        <a:lumMod val="65000"/>
                        <a:lumOff val="35000"/>
                      </a:schemeClr>
                    </a:solidFill>
                  </a:tcPr>
                </a:tc>
                <a:tc>
                  <a:txBody>
                    <a:bodyPr/>
                    <a:lstStyle/>
                    <a:p>
                      <a:r>
                        <a:rPr lang="en-US" sz="2200" cap="none" spc="0">
                          <a:solidFill>
                            <a:schemeClr val="bg1"/>
                          </a:solidFill>
                        </a:rPr>
                        <a:t>Access from over 200 countries, 20 billion searchable records. FamilySearch Centers, affiliate libraries</a:t>
                      </a:r>
                    </a:p>
                  </a:txBody>
                  <a:tcPr marL="125005" marR="125005" marT="62503" marB="125005">
                    <a:lnL w="12700" cmpd="sng">
                      <a:noFill/>
                      <a:prstDash val="solid"/>
                    </a:lnL>
                    <a:lnR w="12700" cmpd="sng">
                      <a:noFill/>
                      <a:prstDash val="solid"/>
                    </a:lnR>
                    <a:lnT w="12700" cmpd="sng">
                      <a:noFill/>
                      <a:prstDash val="solid"/>
                    </a:lnT>
                    <a:lnB w="12700" cmpd="sng">
                      <a:noFill/>
                      <a:prstDash val="solid"/>
                    </a:lnB>
                    <a:solidFill>
                      <a:schemeClr val="tx1">
                        <a:lumMod val="65000"/>
                        <a:lumOff val="35000"/>
                      </a:schemeClr>
                    </a:solidFill>
                  </a:tcPr>
                </a:tc>
                <a:extLst>
                  <a:ext uri="{0D108BD9-81ED-4DB2-BD59-A6C34878D82A}">
                    <a16:rowId xmlns:a16="http://schemas.microsoft.com/office/drawing/2014/main" val="1175561352"/>
                  </a:ext>
                </a:extLst>
              </a:tr>
              <a:tr h="1211737">
                <a:tc>
                  <a:txBody>
                    <a:bodyPr/>
                    <a:lstStyle/>
                    <a:p>
                      <a:r>
                        <a:rPr lang="en-US" sz="2200" cap="none" spc="0" dirty="0">
                          <a:solidFill>
                            <a:srgbClr val="FFFF00"/>
                          </a:solidFill>
                        </a:rPr>
                        <a:t>Special Collections</a:t>
                      </a:r>
                    </a:p>
                  </a:txBody>
                  <a:tcPr marL="125005" marR="125005" marT="62503" marB="125005">
                    <a:lnL w="12700" cmpd="sng">
                      <a:noFill/>
                      <a:prstDash val="solid"/>
                    </a:lnL>
                    <a:lnR w="12700" cmpd="sng">
                      <a:noFill/>
                      <a:prstDash val="solid"/>
                    </a:lnR>
                    <a:lnT w="12700" cmpd="sng">
                      <a:noFill/>
                      <a:prstDash val="solid"/>
                    </a:lnT>
                    <a:lnB w="12700" cmpd="sng">
                      <a:noFill/>
                      <a:prstDash val="solid"/>
                    </a:lnB>
                    <a:solidFill>
                      <a:schemeClr val="tx1">
                        <a:lumMod val="65000"/>
                        <a:lumOff val="35000"/>
                      </a:schemeClr>
                    </a:solidFill>
                  </a:tcPr>
                </a:tc>
                <a:tc>
                  <a:txBody>
                    <a:bodyPr/>
                    <a:lstStyle/>
                    <a:p>
                      <a:r>
                        <a:rPr lang="en-US" sz="2200" cap="none" spc="0">
                          <a:solidFill>
                            <a:schemeClr val="bg1"/>
                          </a:solidFill>
                        </a:rPr>
                        <a:t>Public member trees massive military databases (Fold3)</a:t>
                      </a:r>
                    </a:p>
                  </a:txBody>
                  <a:tcPr marL="125005" marR="125005" marT="62503" marB="125005">
                    <a:lnL w="12700" cmpd="sng">
                      <a:noFill/>
                      <a:prstDash val="solid"/>
                    </a:lnL>
                    <a:lnR w="12700" cmpd="sng">
                      <a:noFill/>
                      <a:prstDash val="solid"/>
                    </a:lnR>
                    <a:lnT w="12700" cmpd="sng">
                      <a:noFill/>
                      <a:prstDash val="solid"/>
                    </a:lnT>
                    <a:lnB w="12700" cmpd="sng">
                      <a:noFill/>
                      <a:prstDash val="solid"/>
                    </a:lnB>
                    <a:solidFill>
                      <a:schemeClr val="tx1">
                        <a:lumMod val="65000"/>
                        <a:lumOff val="35000"/>
                      </a:schemeClr>
                    </a:solidFill>
                  </a:tcPr>
                </a:tc>
                <a:tc>
                  <a:txBody>
                    <a:bodyPr/>
                    <a:lstStyle/>
                    <a:p>
                      <a:r>
                        <a:rPr lang="en-US" sz="2200" cap="none" spc="0">
                          <a:solidFill>
                            <a:schemeClr val="bg1"/>
                          </a:solidFill>
                        </a:rPr>
                        <a:t>Freedman’s Bank records, U.S. Serial Set</a:t>
                      </a:r>
                    </a:p>
                  </a:txBody>
                  <a:tcPr marL="125005" marR="125005" marT="62503" marB="125005">
                    <a:lnL w="12700" cmpd="sng">
                      <a:noFill/>
                      <a:prstDash val="solid"/>
                    </a:lnL>
                    <a:lnR w="12700" cmpd="sng">
                      <a:noFill/>
                      <a:prstDash val="solid"/>
                    </a:lnR>
                    <a:lnT w="12700" cmpd="sng">
                      <a:noFill/>
                      <a:prstDash val="solid"/>
                    </a:lnT>
                    <a:lnB w="12700" cmpd="sng">
                      <a:noFill/>
                      <a:prstDash val="solid"/>
                    </a:lnB>
                    <a:solidFill>
                      <a:schemeClr val="tx1">
                        <a:lumMod val="65000"/>
                        <a:lumOff val="35000"/>
                      </a:schemeClr>
                    </a:solidFill>
                  </a:tcPr>
                </a:tc>
                <a:tc>
                  <a:txBody>
                    <a:bodyPr/>
                    <a:lstStyle/>
                    <a:p>
                      <a:r>
                        <a:rPr lang="en-US" sz="2200" cap="none" spc="0" dirty="0">
                          <a:solidFill>
                            <a:schemeClr val="bg1"/>
                          </a:solidFill>
                        </a:rPr>
                        <a:t>Digital library over 600,000 books</a:t>
                      </a:r>
                    </a:p>
                  </a:txBody>
                  <a:tcPr marL="125005" marR="125005" marT="62503" marB="125005">
                    <a:lnL w="12700" cmpd="sng">
                      <a:noFill/>
                      <a:prstDash val="solid"/>
                    </a:lnL>
                    <a:lnR w="12700" cmpd="sng">
                      <a:noFill/>
                      <a:prstDash val="solid"/>
                    </a:lnR>
                    <a:lnT w="12700" cmpd="sng">
                      <a:noFill/>
                      <a:prstDash val="solid"/>
                    </a:lnT>
                    <a:lnB w="12700" cmpd="sng">
                      <a:noFill/>
                      <a:prstDash val="solid"/>
                    </a:lnB>
                    <a:solidFill>
                      <a:schemeClr val="tx1">
                        <a:lumMod val="65000"/>
                        <a:lumOff val="35000"/>
                      </a:schemeClr>
                    </a:solidFill>
                  </a:tcPr>
                </a:tc>
                <a:extLst>
                  <a:ext uri="{0D108BD9-81ED-4DB2-BD59-A6C34878D82A}">
                    <a16:rowId xmlns:a16="http://schemas.microsoft.com/office/drawing/2014/main" val="3565471605"/>
                  </a:ext>
                </a:extLst>
              </a:tr>
            </a:tbl>
          </a:graphicData>
        </a:graphic>
      </p:graphicFrame>
    </p:spTree>
    <p:extLst>
      <p:ext uri="{BB962C8B-B14F-4D97-AF65-F5344CB8AC3E}">
        <p14:creationId xmlns:p14="http://schemas.microsoft.com/office/powerpoint/2010/main" val="595753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6E3102-3B12-313A-CD0E-81875AE59A3E}"/>
              </a:ext>
            </a:extLst>
          </p:cNvPr>
          <p:cNvSpPr>
            <a:spLocks noGrp="1"/>
          </p:cNvSpPr>
          <p:nvPr>
            <p:ph type="title"/>
          </p:nvPr>
        </p:nvSpPr>
        <p:spPr>
          <a:xfrm>
            <a:off x="7671100" y="601982"/>
            <a:ext cx="5321664" cy="2059506"/>
          </a:xfrm>
        </p:spPr>
        <p:txBody>
          <a:bodyPr vert="horz" lIns="109728" tIns="54864" rIns="109728" bIns="54864" rtlCol="0" anchor="b">
            <a:normAutofit fontScale="90000"/>
          </a:bodyPr>
          <a:lstStyle/>
          <a:p>
            <a:r>
              <a:rPr lang="en-US" sz="6720" dirty="0">
                <a:latin typeface="Lato SemiBold" panose="020F0502020204030204" pitchFamily="34" charset="0"/>
                <a:ea typeface="Lato SemiBold" panose="020F0502020204030204" pitchFamily="34" charset="0"/>
                <a:cs typeface="Lato SemiBold" panose="020F0502020204030204" pitchFamily="34" charset="0"/>
              </a:rPr>
              <a:t>ALE and HQ</a:t>
            </a:r>
          </a:p>
        </p:txBody>
      </p:sp>
      <p:pic>
        <p:nvPicPr>
          <p:cNvPr id="10" name="Content Placeholder 9">
            <a:extLst>
              <a:ext uri="{FF2B5EF4-FFF2-40B4-BE49-F238E27FC236}">
                <a16:creationId xmlns:a16="http://schemas.microsoft.com/office/drawing/2014/main" id="{374FC853-347A-8380-45AC-3253C16F40A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12899" r="4709" b="-1"/>
          <a:stretch>
            <a:fillRect/>
          </a:stretch>
        </p:blipFill>
        <p:spPr>
          <a:xfrm>
            <a:off x="334972" y="359410"/>
            <a:ext cx="6265950" cy="3612476"/>
          </a:xfrm>
          <a:prstGeom prst="rect">
            <a:avLst/>
          </a:prstGeom>
        </p:spPr>
      </p:pic>
      <p:pic>
        <p:nvPicPr>
          <p:cNvPr id="8" name="Content Placeholder 7">
            <a:extLst>
              <a:ext uri="{FF2B5EF4-FFF2-40B4-BE49-F238E27FC236}">
                <a16:creationId xmlns:a16="http://schemas.microsoft.com/office/drawing/2014/main" id="{F6F4C436-3569-113B-09E0-652D3E690152}"/>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rcRect r="18043"/>
          <a:stretch>
            <a:fillRect/>
          </a:stretch>
        </p:blipFill>
        <p:spPr>
          <a:xfrm>
            <a:off x="334972" y="4257715"/>
            <a:ext cx="6265950" cy="3612476"/>
          </a:xfrm>
          <a:prstGeom prst="rect">
            <a:avLst/>
          </a:prstGeom>
        </p:spPr>
      </p:pic>
      <p:sp>
        <p:nvSpPr>
          <p:cNvPr id="12" name="TextBox 11">
            <a:extLst>
              <a:ext uri="{FF2B5EF4-FFF2-40B4-BE49-F238E27FC236}">
                <a16:creationId xmlns:a16="http://schemas.microsoft.com/office/drawing/2014/main" id="{344ACB96-E315-54C8-E347-F62BC426F646}"/>
              </a:ext>
            </a:extLst>
          </p:cNvPr>
          <p:cNvSpPr txBox="1"/>
          <p:nvPr/>
        </p:nvSpPr>
        <p:spPr>
          <a:xfrm>
            <a:off x="7671100" y="3175107"/>
            <a:ext cx="5321665" cy="2969662"/>
          </a:xfrm>
          <a:prstGeom prst="rect">
            <a:avLst/>
          </a:prstGeom>
        </p:spPr>
        <p:txBody>
          <a:bodyPr vert="horz" lIns="109728" tIns="54864" rIns="109728" bIns="54864" rtlCol="0" anchor="t">
            <a:normAutofit/>
          </a:bodyPr>
          <a:lstStyle/>
          <a:p>
            <a:pPr indent="-274320">
              <a:lnSpc>
                <a:spcPct val="90000"/>
              </a:lnSpc>
              <a:spcAft>
                <a:spcPts val="720"/>
              </a:spcAft>
              <a:buFont typeface="Arial" panose="020B0604020202020204" pitchFamily="34" charset="0"/>
              <a:buChar char="•"/>
            </a:pPr>
            <a:r>
              <a:rPr lang="en-US" sz="2400" dirty="0">
                <a:solidFill>
                  <a:schemeClr val="tx1">
                    <a:alpha val="80000"/>
                  </a:schemeClr>
                </a:solidFill>
                <a:latin typeface="Lato" panose="020F0502020204030203" pitchFamily="34" charset="0"/>
                <a:ea typeface="Lato" panose="020F0502020204030203" pitchFamily="34" charset="0"/>
                <a:cs typeface="Lato" panose="020F0502020204030203" pitchFamily="34" charset="0"/>
              </a:rPr>
              <a:t>Basic Differences</a:t>
            </a:r>
          </a:p>
          <a:p>
            <a:pPr indent="-274320">
              <a:lnSpc>
                <a:spcPct val="90000"/>
              </a:lnSpc>
              <a:spcAft>
                <a:spcPts val="720"/>
              </a:spcAft>
              <a:buFont typeface="Arial" panose="020B0604020202020204" pitchFamily="34" charset="0"/>
              <a:buChar char="•"/>
            </a:pPr>
            <a:r>
              <a:rPr lang="en-US" sz="2400" dirty="0">
                <a:solidFill>
                  <a:schemeClr val="tx1">
                    <a:alpha val="80000"/>
                  </a:schemeClr>
                </a:solidFill>
                <a:latin typeface="Lato" panose="020F0502020204030203" pitchFamily="34" charset="0"/>
                <a:ea typeface="Lato" panose="020F0502020204030203" pitchFamily="34" charset="0"/>
                <a:cs typeface="Lato" panose="020F0502020204030203" pitchFamily="34" charset="0"/>
              </a:rPr>
              <a:t>Both powered by Ancestry</a:t>
            </a:r>
          </a:p>
          <a:p>
            <a:pPr indent="-274320">
              <a:lnSpc>
                <a:spcPct val="90000"/>
              </a:lnSpc>
              <a:spcAft>
                <a:spcPts val="720"/>
              </a:spcAft>
              <a:buFont typeface="Arial" panose="020B0604020202020204" pitchFamily="34" charset="0"/>
              <a:buChar char="•"/>
            </a:pPr>
            <a:r>
              <a:rPr lang="en-US" sz="2400" dirty="0">
                <a:solidFill>
                  <a:schemeClr val="tx1">
                    <a:alpha val="80000"/>
                  </a:schemeClr>
                </a:solidFill>
                <a:latin typeface="Lato" panose="020F0502020204030203" pitchFamily="34" charset="0"/>
                <a:ea typeface="Lato" panose="020F0502020204030203" pitchFamily="34" charset="0"/>
                <a:cs typeface="Lato" panose="020F0502020204030203" pitchFamily="34" charset="0"/>
              </a:rPr>
              <a:t>Where they can be accessed</a:t>
            </a:r>
          </a:p>
          <a:p>
            <a:pPr indent="-274320">
              <a:lnSpc>
                <a:spcPct val="90000"/>
              </a:lnSpc>
              <a:spcAft>
                <a:spcPts val="720"/>
              </a:spcAft>
              <a:buFont typeface="Arial" panose="020B0604020202020204" pitchFamily="34" charset="0"/>
              <a:buChar char="•"/>
            </a:pPr>
            <a:r>
              <a:rPr lang="en-US" sz="2400" dirty="0">
                <a:solidFill>
                  <a:schemeClr val="tx1">
                    <a:alpha val="80000"/>
                  </a:schemeClr>
                </a:solidFill>
                <a:latin typeface="Lato" panose="020F0502020204030203" pitchFamily="34" charset="0"/>
                <a:ea typeface="Lato" panose="020F0502020204030203" pitchFamily="34" charset="0"/>
                <a:cs typeface="Lato" panose="020F0502020204030203" pitchFamily="34" charset="0"/>
              </a:rPr>
              <a:t>Scope of international content</a:t>
            </a:r>
          </a:p>
          <a:p>
            <a:pPr indent="-274320">
              <a:lnSpc>
                <a:spcPct val="90000"/>
              </a:lnSpc>
              <a:spcAft>
                <a:spcPts val="720"/>
              </a:spcAft>
              <a:buFont typeface="Arial" panose="020B0604020202020204" pitchFamily="34" charset="0"/>
              <a:buChar char="•"/>
            </a:pPr>
            <a:r>
              <a:rPr lang="en-US" sz="2400" dirty="0">
                <a:solidFill>
                  <a:schemeClr val="tx1">
                    <a:alpha val="80000"/>
                  </a:schemeClr>
                </a:solidFill>
                <a:latin typeface="Lato" panose="020F0502020204030203" pitchFamily="34" charset="0"/>
                <a:ea typeface="Lato" panose="020F0502020204030203" pitchFamily="34" charset="0"/>
                <a:cs typeface="Lato" panose="020F0502020204030203" pitchFamily="34" charset="0"/>
              </a:rPr>
              <a:t>ALE / Ancestry powerhouse</a:t>
            </a:r>
          </a:p>
          <a:p>
            <a:pPr indent="-274320">
              <a:lnSpc>
                <a:spcPct val="90000"/>
              </a:lnSpc>
              <a:spcAft>
                <a:spcPts val="720"/>
              </a:spcAft>
              <a:buFont typeface="Arial" panose="020B0604020202020204" pitchFamily="34" charset="0"/>
              <a:buChar char="•"/>
            </a:pPr>
            <a:r>
              <a:rPr lang="en-US" sz="2400" dirty="0">
                <a:solidFill>
                  <a:schemeClr val="tx1">
                    <a:alpha val="80000"/>
                  </a:schemeClr>
                </a:solidFill>
                <a:latin typeface="Lato" panose="020F0502020204030203" pitchFamily="34" charset="0"/>
                <a:ea typeface="Lato" panose="020F0502020204030203" pitchFamily="34" charset="0"/>
                <a:cs typeface="Lato" panose="020F0502020204030203" pitchFamily="34" charset="0"/>
              </a:rPr>
              <a:t>HQ specialized tool</a:t>
            </a:r>
          </a:p>
        </p:txBody>
      </p:sp>
    </p:spTree>
    <p:extLst>
      <p:ext uri="{BB962C8B-B14F-4D97-AF65-F5344CB8AC3E}">
        <p14:creationId xmlns:p14="http://schemas.microsoft.com/office/powerpoint/2010/main" val="3615494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11CF4C-6A53-EEF3-8FA1-DBAE2C9D197B}"/>
              </a:ext>
            </a:extLst>
          </p:cNvPr>
          <p:cNvPicPr>
            <a:picLocks noChangeAspect="1"/>
          </p:cNvPicPr>
          <p:nvPr/>
        </p:nvPicPr>
        <p:blipFill>
          <a:blip r:embed="rId3"/>
          <a:srcRect r="16855" b="-1"/>
          <a:stretch>
            <a:fillRect/>
          </a:stretch>
        </p:blipFill>
        <p:spPr>
          <a:xfrm>
            <a:off x="369330" y="313725"/>
            <a:ext cx="13891740" cy="7602151"/>
          </a:xfrm>
          <a:prstGeom prst="rect">
            <a:avLst/>
          </a:prstGeom>
        </p:spPr>
      </p:pic>
    </p:spTree>
    <p:extLst>
      <p:ext uri="{BB962C8B-B14F-4D97-AF65-F5344CB8AC3E}">
        <p14:creationId xmlns:p14="http://schemas.microsoft.com/office/powerpoint/2010/main" val="3995612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name="Slide 2">
    <p:bg>
      <p:bgPr>
        <a:pattFill prst="lgCheck">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5" name="Text 1"/>
          <p:cNvSpPr/>
          <p:nvPr/>
        </p:nvSpPr>
        <p:spPr>
          <a:xfrm>
            <a:off x="5275548" y="3121680"/>
            <a:ext cx="4095590" cy="2083829"/>
          </a:xfrm>
          <a:prstGeom prst="rect">
            <a:avLst/>
          </a:prstGeom>
          <a:noFill/>
          <a:ln/>
        </p:spPr>
        <p:txBody>
          <a:bodyPr wrap="none" lIns="0" tIns="0" rIns="0" bIns="0" rtlCol="0" anchor="t"/>
          <a:lstStyle/>
          <a:p>
            <a:pPr marL="285750" indent="-285750">
              <a:lnSpc>
                <a:spcPct val="90000"/>
              </a:lnSpc>
              <a:spcBef>
                <a:spcPts val="1000"/>
              </a:spcBef>
              <a:buFont typeface="Arial"/>
              <a:buChar char="•"/>
            </a:pPr>
            <a:r>
              <a:rPr lang="en-US" sz="2800">
                <a:solidFill>
                  <a:srgbClr val="000000"/>
                </a:solidFill>
                <a:latin typeface="Aptos"/>
                <a:ea typeface="Lato"/>
                <a:cs typeface="Lato"/>
              </a:rPr>
              <a:t>Never did genealogy</a:t>
            </a:r>
          </a:p>
          <a:p>
            <a:pPr marL="285750" indent="-285750">
              <a:lnSpc>
                <a:spcPct val="90000"/>
              </a:lnSpc>
              <a:spcBef>
                <a:spcPts val="1000"/>
              </a:spcBef>
              <a:buFont typeface="Arial,Sans-Serif"/>
              <a:buChar char="•"/>
            </a:pPr>
            <a:r>
              <a:rPr lang="en-US" sz="2800">
                <a:solidFill>
                  <a:srgbClr val="000000"/>
                </a:solidFill>
                <a:latin typeface="Aptos"/>
                <a:ea typeface="Lato"/>
                <a:cs typeface="Lato"/>
              </a:rPr>
              <a:t>3 size libraries</a:t>
            </a:r>
          </a:p>
          <a:p>
            <a:pPr marL="285750" indent="-285750">
              <a:lnSpc>
                <a:spcPct val="90000"/>
              </a:lnSpc>
              <a:spcBef>
                <a:spcPts val="1000"/>
              </a:spcBef>
              <a:buFont typeface="Arial"/>
              <a:buChar char="•"/>
            </a:pPr>
            <a:r>
              <a:rPr lang="en-US" sz="2800">
                <a:solidFill>
                  <a:srgbClr val="000000"/>
                </a:solidFill>
                <a:latin typeface="Aptos"/>
                <a:ea typeface="Lato"/>
                <a:cs typeface="Lato"/>
              </a:rPr>
              <a:t>40 years later</a:t>
            </a:r>
          </a:p>
          <a:p>
            <a:pPr marL="285750" indent="-285750">
              <a:lnSpc>
                <a:spcPct val="90000"/>
              </a:lnSpc>
              <a:spcBef>
                <a:spcPts val="1000"/>
              </a:spcBef>
              <a:buFont typeface="Arial"/>
              <a:buChar char="•"/>
            </a:pPr>
            <a:r>
              <a:rPr lang="en-US" sz="2800">
                <a:solidFill>
                  <a:srgbClr val="000000"/>
                </a:solidFill>
                <a:latin typeface="Aptos"/>
                <a:ea typeface="Lato"/>
                <a:cs typeface="Lato"/>
              </a:rPr>
              <a:t>Obituary Credits</a:t>
            </a:r>
          </a:p>
          <a:p>
            <a:pPr>
              <a:lnSpc>
                <a:spcPts val="2850"/>
              </a:lnSpc>
            </a:pPr>
            <a:endParaRPr lang="en-US" sz="1750" dirty="0">
              <a:solidFill>
                <a:srgbClr val="4A4A45"/>
              </a:solidFill>
              <a:latin typeface="Lato"/>
              <a:ea typeface="Lato"/>
              <a:cs typeface="Lato"/>
            </a:endParaRPr>
          </a:p>
          <a:p>
            <a:pPr>
              <a:lnSpc>
                <a:spcPts val="2850"/>
              </a:lnSpc>
            </a:pPr>
            <a:endParaRPr lang="en-US" sz="1750" dirty="0">
              <a:solidFill>
                <a:srgbClr val="4A4A45"/>
              </a:solidFill>
              <a:latin typeface="Lato"/>
              <a:ea typeface="Lato"/>
              <a:cs typeface="Lato"/>
            </a:endParaRPr>
          </a:p>
        </p:txBody>
      </p:sp>
      <p:sp>
        <p:nvSpPr>
          <p:cNvPr id="2" name="Text 0"/>
          <p:cNvSpPr/>
          <p:nvPr/>
        </p:nvSpPr>
        <p:spPr>
          <a:xfrm>
            <a:off x="793790" y="773073"/>
            <a:ext cx="5670590" cy="708779"/>
          </a:xfrm>
          <a:prstGeom prst="rect">
            <a:avLst/>
          </a:prstGeom>
          <a:noFill/>
          <a:ln/>
        </p:spPr>
        <p:txBody>
          <a:bodyPr wrap="none" lIns="0" tIns="0" rIns="0" bIns="0" rtlCol="0" anchor="t"/>
          <a:lstStyle/>
          <a:p>
            <a:pPr marL="0" indent="0" algn="l">
              <a:lnSpc>
                <a:spcPts val="5550"/>
              </a:lnSpc>
              <a:buNone/>
            </a:pPr>
            <a:r>
              <a:rPr lang="en-US" sz="4450" b="1" dirty="0">
                <a:solidFill>
                  <a:srgbClr val="282824"/>
                </a:solidFill>
                <a:latin typeface="Lato Bold" pitchFamily="34" charset="0"/>
                <a:ea typeface="Lato Bold" pitchFamily="34" charset="-122"/>
                <a:cs typeface="Lato Bold" pitchFamily="34" charset="-120"/>
              </a:rPr>
              <a:t>About Me</a:t>
            </a:r>
            <a:endParaRPr lang="en-US" sz="445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42EE49-38DF-E0A1-EB32-59755F26F6B4}"/>
              </a:ext>
            </a:extLst>
          </p:cNvPr>
          <p:cNvPicPr>
            <a:picLocks noChangeAspect="1"/>
          </p:cNvPicPr>
          <p:nvPr/>
        </p:nvPicPr>
        <p:blipFill>
          <a:blip r:embed="rId2"/>
          <a:srcRect t="2505" b="3548"/>
          <a:stretch>
            <a:fillRect/>
          </a:stretch>
        </p:blipFill>
        <p:spPr>
          <a:xfrm>
            <a:off x="369330" y="313725"/>
            <a:ext cx="13891740" cy="7602151"/>
          </a:xfrm>
          <a:prstGeom prst="rect">
            <a:avLst/>
          </a:prstGeom>
        </p:spPr>
      </p:pic>
    </p:spTree>
    <p:extLst>
      <p:ext uri="{BB962C8B-B14F-4D97-AF65-F5344CB8AC3E}">
        <p14:creationId xmlns:p14="http://schemas.microsoft.com/office/powerpoint/2010/main" val="3932603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F2E665-A539-245E-5ED9-68B9FA3769B3}"/>
              </a:ext>
            </a:extLst>
          </p:cNvPr>
          <p:cNvPicPr>
            <a:picLocks noChangeAspect="1"/>
          </p:cNvPicPr>
          <p:nvPr/>
        </p:nvPicPr>
        <p:blipFill>
          <a:blip r:embed="rId3"/>
          <a:srcRect l="2744" r="2689" b="-2"/>
          <a:stretch>
            <a:fillRect/>
          </a:stretch>
        </p:blipFill>
        <p:spPr>
          <a:xfrm>
            <a:off x="369330" y="313725"/>
            <a:ext cx="13891740" cy="7602151"/>
          </a:xfrm>
          <a:prstGeom prst="rect">
            <a:avLst/>
          </a:prstGeom>
        </p:spPr>
      </p:pic>
      <p:pic>
        <p:nvPicPr>
          <p:cNvPr id="2" name="Picture 1">
            <a:extLst>
              <a:ext uri="{FF2B5EF4-FFF2-40B4-BE49-F238E27FC236}">
                <a16:creationId xmlns:a16="http://schemas.microsoft.com/office/drawing/2014/main" id="{F0C39384-5CEB-73A7-833E-DAEDEA0A1C5B}"/>
              </a:ext>
            </a:extLst>
          </p:cNvPr>
          <p:cNvPicPr>
            <a:picLocks noChangeAspect="1"/>
          </p:cNvPicPr>
          <p:nvPr/>
        </p:nvPicPr>
        <p:blipFill>
          <a:blip r:embed="rId4"/>
          <a:srcRect l="3813" r="710" b="1"/>
          <a:stretch>
            <a:fillRect/>
          </a:stretch>
        </p:blipFill>
        <p:spPr>
          <a:xfrm>
            <a:off x="369330" y="445961"/>
            <a:ext cx="13891740" cy="7602151"/>
          </a:xfrm>
          <a:prstGeom prst="rect">
            <a:avLst/>
          </a:prstGeom>
        </p:spPr>
      </p:pic>
    </p:spTree>
    <p:extLst>
      <p:ext uri="{BB962C8B-B14F-4D97-AF65-F5344CB8AC3E}">
        <p14:creationId xmlns:p14="http://schemas.microsoft.com/office/powerpoint/2010/main" val="1027438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E300E7-7CCC-760F-529F-663021A13EC1}"/>
              </a:ext>
            </a:extLst>
          </p:cNvPr>
          <p:cNvPicPr>
            <a:picLocks noChangeAspect="1"/>
          </p:cNvPicPr>
          <p:nvPr/>
        </p:nvPicPr>
        <p:blipFill>
          <a:blip r:embed="rId3"/>
          <a:srcRect l="4978" r="-1" b="-1"/>
          <a:stretch>
            <a:fillRect/>
          </a:stretch>
        </p:blipFill>
        <p:spPr>
          <a:xfrm>
            <a:off x="369330" y="313725"/>
            <a:ext cx="13891740" cy="7602151"/>
          </a:xfrm>
          <a:prstGeom prst="rect">
            <a:avLst/>
          </a:prstGeom>
        </p:spPr>
      </p:pic>
    </p:spTree>
    <p:extLst>
      <p:ext uri="{BB962C8B-B14F-4D97-AF65-F5344CB8AC3E}">
        <p14:creationId xmlns:p14="http://schemas.microsoft.com/office/powerpoint/2010/main" val="913929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E424BB4-D196-9363-7EA2-C54EA4236EA4}"/>
              </a:ext>
            </a:extLst>
          </p:cNvPr>
          <p:cNvPicPr>
            <a:picLocks noChangeAspect="1"/>
          </p:cNvPicPr>
          <p:nvPr/>
        </p:nvPicPr>
        <p:blipFill>
          <a:blip r:embed="rId2"/>
          <a:srcRect r="-2" b="12192"/>
          <a:stretch>
            <a:fillRect/>
          </a:stretch>
        </p:blipFill>
        <p:spPr>
          <a:xfrm>
            <a:off x="25" y="12"/>
            <a:ext cx="4803623" cy="4066660"/>
          </a:xfrm>
          <a:prstGeom prst="rect">
            <a:avLst/>
          </a:prstGeom>
        </p:spPr>
      </p:pic>
      <p:pic>
        <p:nvPicPr>
          <p:cNvPr id="5" name="Picture 4">
            <a:extLst>
              <a:ext uri="{FF2B5EF4-FFF2-40B4-BE49-F238E27FC236}">
                <a16:creationId xmlns:a16="http://schemas.microsoft.com/office/drawing/2014/main" id="{A7E802A4-5569-BB07-EF84-8321463216A5}"/>
              </a:ext>
            </a:extLst>
          </p:cNvPr>
          <p:cNvPicPr>
            <a:picLocks noChangeAspect="1"/>
          </p:cNvPicPr>
          <p:nvPr/>
        </p:nvPicPr>
        <p:blipFill>
          <a:blip r:embed="rId3"/>
          <a:srcRect r="-2" b="2242"/>
          <a:stretch>
            <a:fillRect/>
          </a:stretch>
        </p:blipFill>
        <p:spPr>
          <a:xfrm>
            <a:off x="4913376" y="12"/>
            <a:ext cx="4816856" cy="4059924"/>
          </a:xfrm>
          <a:prstGeom prst="rect">
            <a:avLst/>
          </a:prstGeom>
        </p:spPr>
      </p:pic>
      <p:pic>
        <p:nvPicPr>
          <p:cNvPr id="8" name="Picture 7">
            <a:extLst>
              <a:ext uri="{FF2B5EF4-FFF2-40B4-BE49-F238E27FC236}">
                <a16:creationId xmlns:a16="http://schemas.microsoft.com/office/drawing/2014/main" id="{DD0F2579-91D7-07F3-3F48-14BF3CACE095}"/>
              </a:ext>
            </a:extLst>
          </p:cNvPr>
          <p:cNvPicPr>
            <a:picLocks noChangeAspect="1"/>
          </p:cNvPicPr>
          <p:nvPr/>
        </p:nvPicPr>
        <p:blipFill>
          <a:blip r:embed="rId4"/>
          <a:srcRect r="-1" b="1264"/>
          <a:stretch>
            <a:fillRect/>
          </a:stretch>
        </p:blipFill>
        <p:spPr>
          <a:xfrm>
            <a:off x="9826753" y="12"/>
            <a:ext cx="4803647" cy="4059924"/>
          </a:xfrm>
          <a:prstGeom prst="rect">
            <a:avLst/>
          </a:prstGeom>
        </p:spPr>
      </p:pic>
      <p:pic>
        <p:nvPicPr>
          <p:cNvPr id="4" name="Picture 3" descr="Two cats lying on a cat tree&#10;&#10;AI-generated content may be incorrect.">
            <a:extLst>
              <a:ext uri="{FF2B5EF4-FFF2-40B4-BE49-F238E27FC236}">
                <a16:creationId xmlns:a16="http://schemas.microsoft.com/office/drawing/2014/main" id="{4BF1256B-56FC-C931-EDC0-510E4D30FAC0}"/>
              </a:ext>
            </a:extLst>
          </p:cNvPr>
          <p:cNvPicPr>
            <a:picLocks noChangeAspect="1"/>
          </p:cNvPicPr>
          <p:nvPr/>
        </p:nvPicPr>
        <p:blipFill>
          <a:blip r:embed="rId5"/>
          <a:srcRect l="9247" r="27257" b="-3"/>
          <a:stretch>
            <a:fillRect/>
          </a:stretch>
        </p:blipFill>
        <p:spPr>
          <a:xfrm rot="5400000">
            <a:off x="368488" y="3794435"/>
            <a:ext cx="4066672" cy="4803647"/>
          </a:xfrm>
          <a:prstGeom prst="rect">
            <a:avLst/>
          </a:prstGeom>
        </p:spPr>
      </p:pic>
      <p:pic>
        <p:nvPicPr>
          <p:cNvPr id="18" name="Picture 17">
            <a:extLst>
              <a:ext uri="{FF2B5EF4-FFF2-40B4-BE49-F238E27FC236}">
                <a16:creationId xmlns:a16="http://schemas.microsoft.com/office/drawing/2014/main" id="{09FA708A-CF8F-4E62-7BAA-8396A6DDB5AD}"/>
              </a:ext>
            </a:extLst>
          </p:cNvPr>
          <p:cNvPicPr>
            <a:picLocks noChangeAspect="1"/>
          </p:cNvPicPr>
          <p:nvPr/>
        </p:nvPicPr>
        <p:blipFill>
          <a:blip r:embed="rId6"/>
          <a:srcRect l="617"/>
          <a:stretch>
            <a:fillRect/>
          </a:stretch>
        </p:blipFill>
        <p:spPr>
          <a:xfrm>
            <a:off x="4913376" y="4162922"/>
            <a:ext cx="4816856" cy="4059936"/>
          </a:xfrm>
          <a:prstGeom prst="rect">
            <a:avLst/>
          </a:prstGeom>
        </p:spPr>
      </p:pic>
      <p:pic>
        <p:nvPicPr>
          <p:cNvPr id="10" name="Picture 9">
            <a:extLst>
              <a:ext uri="{FF2B5EF4-FFF2-40B4-BE49-F238E27FC236}">
                <a16:creationId xmlns:a16="http://schemas.microsoft.com/office/drawing/2014/main" id="{A7C2AE4E-C18E-9165-A67A-0500ECFDAA90}"/>
              </a:ext>
            </a:extLst>
          </p:cNvPr>
          <p:cNvPicPr>
            <a:picLocks noChangeAspect="1"/>
          </p:cNvPicPr>
          <p:nvPr/>
        </p:nvPicPr>
        <p:blipFill>
          <a:blip r:embed="rId7"/>
          <a:srcRect t="1028" r="1" b="14766"/>
          <a:stretch>
            <a:fillRect/>
          </a:stretch>
        </p:blipFill>
        <p:spPr>
          <a:xfrm>
            <a:off x="9839959" y="4162923"/>
            <a:ext cx="4790441" cy="4066672"/>
          </a:xfrm>
          <a:prstGeom prst="rect">
            <a:avLst/>
          </a:prstGeom>
        </p:spPr>
      </p:pic>
    </p:spTree>
    <p:extLst>
      <p:ext uri="{BB962C8B-B14F-4D97-AF65-F5344CB8AC3E}">
        <p14:creationId xmlns:p14="http://schemas.microsoft.com/office/powerpoint/2010/main" val="1449009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7C2AE4E-C18E-9165-A67A-0500ECFDAA90}"/>
              </a:ext>
            </a:extLst>
          </p:cNvPr>
          <p:cNvPicPr>
            <a:picLocks noChangeAspect="1"/>
          </p:cNvPicPr>
          <p:nvPr/>
        </p:nvPicPr>
        <p:blipFill>
          <a:blip r:embed="rId2"/>
          <a:srcRect t="1028" r="1" b="14766"/>
          <a:stretch>
            <a:fillRect/>
          </a:stretch>
        </p:blipFill>
        <p:spPr>
          <a:xfrm>
            <a:off x="870591" y="772161"/>
            <a:ext cx="3499507" cy="2970784"/>
          </a:xfrm>
          <a:prstGeom prst="rect">
            <a:avLst/>
          </a:prstGeom>
        </p:spPr>
      </p:pic>
      <p:pic>
        <p:nvPicPr>
          <p:cNvPr id="16" name="Picture 15">
            <a:extLst>
              <a:ext uri="{FF2B5EF4-FFF2-40B4-BE49-F238E27FC236}">
                <a16:creationId xmlns:a16="http://schemas.microsoft.com/office/drawing/2014/main" id="{DE424BB4-D196-9363-7EA2-C54EA4236EA4}"/>
              </a:ext>
            </a:extLst>
          </p:cNvPr>
          <p:cNvPicPr>
            <a:picLocks noChangeAspect="1"/>
          </p:cNvPicPr>
          <p:nvPr/>
        </p:nvPicPr>
        <p:blipFill>
          <a:blip r:embed="rId3"/>
          <a:srcRect r="-2" b="12192"/>
          <a:stretch>
            <a:fillRect/>
          </a:stretch>
        </p:blipFill>
        <p:spPr>
          <a:xfrm>
            <a:off x="5460152" y="780597"/>
            <a:ext cx="3499200" cy="2962348"/>
          </a:xfrm>
          <a:prstGeom prst="rect">
            <a:avLst/>
          </a:prstGeom>
        </p:spPr>
      </p:pic>
      <p:pic>
        <p:nvPicPr>
          <p:cNvPr id="5" name="Picture 4">
            <a:extLst>
              <a:ext uri="{FF2B5EF4-FFF2-40B4-BE49-F238E27FC236}">
                <a16:creationId xmlns:a16="http://schemas.microsoft.com/office/drawing/2014/main" id="{A7E802A4-5569-BB07-EF84-8321463216A5}"/>
              </a:ext>
            </a:extLst>
          </p:cNvPr>
          <p:cNvPicPr>
            <a:picLocks noChangeAspect="1"/>
          </p:cNvPicPr>
          <p:nvPr/>
        </p:nvPicPr>
        <p:blipFill>
          <a:blip r:embed="rId4"/>
          <a:srcRect r="-2" b="2242"/>
          <a:stretch>
            <a:fillRect/>
          </a:stretch>
        </p:blipFill>
        <p:spPr>
          <a:xfrm>
            <a:off x="10170639" y="780597"/>
            <a:ext cx="3514650" cy="2962348"/>
          </a:xfrm>
          <a:prstGeom prst="rect">
            <a:avLst/>
          </a:prstGeom>
        </p:spPr>
      </p:pic>
      <p:pic>
        <p:nvPicPr>
          <p:cNvPr id="4" name="Picture 3" descr="Two cats lying on a cat tree&#10;&#10;AI-generated content may be incorrect.">
            <a:extLst>
              <a:ext uri="{FF2B5EF4-FFF2-40B4-BE49-F238E27FC236}">
                <a16:creationId xmlns:a16="http://schemas.microsoft.com/office/drawing/2014/main" id="{4BF1256B-56FC-C931-EDC0-510E4D30FAC0}"/>
              </a:ext>
            </a:extLst>
          </p:cNvPr>
          <p:cNvPicPr>
            <a:picLocks noChangeAspect="1"/>
          </p:cNvPicPr>
          <p:nvPr/>
        </p:nvPicPr>
        <p:blipFill>
          <a:blip r:embed="rId5"/>
          <a:srcRect l="9247" r="27257" b="-3"/>
          <a:stretch>
            <a:fillRect/>
          </a:stretch>
        </p:blipFill>
        <p:spPr>
          <a:xfrm rot="5400000">
            <a:off x="1127047" y="4229099"/>
            <a:ext cx="2965957" cy="3503424"/>
          </a:xfrm>
          <a:prstGeom prst="rect">
            <a:avLst/>
          </a:prstGeom>
        </p:spPr>
      </p:pic>
      <p:pic>
        <p:nvPicPr>
          <p:cNvPr id="18" name="Picture 17">
            <a:extLst>
              <a:ext uri="{FF2B5EF4-FFF2-40B4-BE49-F238E27FC236}">
                <a16:creationId xmlns:a16="http://schemas.microsoft.com/office/drawing/2014/main" id="{09FA708A-CF8F-4E62-7BAA-8396A6DDB5AD}"/>
              </a:ext>
            </a:extLst>
          </p:cNvPr>
          <p:cNvPicPr>
            <a:picLocks noChangeAspect="1"/>
          </p:cNvPicPr>
          <p:nvPr/>
        </p:nvPicPr>
        <p:blipFill>
          <a:blip r:embed="rId6"/>
          <a:srcRect l="617"/>
          <a:stretch>
            <a:fillRect/>
          </a:stretch>
        </p:blipFill>
        <p:spPr>
          <a:xfrm>
            <a:off x="5507663" y="4582457"/>
            <a:ext cx="3418512" cy="2881334"/>
          </a:xfrm>
          <a:prstGeom prst="rect">
            <a:avLst/>
          </a:prstGeom>
        </p:spPr>
      </p:pic>
      <p:pic>
        <p:nvPicPr>
          <p:cNvPr id="8" name="Picture 7">
            <a:extLst>
              <a:ext uri="{FF2B5EF4-FFF2-40B4-BE49-F238E27FC236}">
                <a16:creationId xmlns:a16="http://schemas.microsoft.com/office/drawing/2014/main" id="{DD0F2579-91D7-07F3-3F48-14BF3CACE095}"/>
              </a:ext>
            </a:extLst>
          </p:cNvPr>
          <p:cNvPicPr>
            <a:picLocks noChangeAspect="1"/>
          </p:cNvPicPr>
          <p:nvPr/>
        </p:nvPicPr>
        <p:blipFill>
          <a:blip r:embed="rId7"/>
          <a:srcRect r="-1" b="1264"/>
          <a:stretch>
            <a:fillRect/>
          </a:stretch>
        </p:blipFill>
        <p:spPr>
          <a:xfrm>
            <a:off x="10178308" y="4506270"/>
            <a:ext cx="3499312" cy="2957521"/>
          </a:xfrm>
          <a:prstGeom prst="rect">
            <a:avLst/>
          </a:prstGeom>
        </p:spPr>
      </p:pic>
    </p:spTree>
    <p:extLst>
      <p:ext uri="{BB962C8B-B14F-4D97-AF65-F5344CB8AC3E}">
        <p14:creationId xmlns:p14="http://schemas.microsoft.com/office/powerpoint/2010/main" val="170105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7C2AE4E-C18E-9165-A67A-0500ECFDAA90}"/>
              </a:ext>
            </a:extLst>
          </p:cNvPr>
          <p:cNvPicPr>
            <a:picLocks noChangeAspect="1"/>
          </p:cNvPicPr>
          <p:nvPr/>
        </p:nvPicPr>
        <p:blipFill>
          <a:blip r:embed="rId2"/>
          <a:srcRect t="1028" r="1" b="14766"/>
          <a:stretch>
            <a:fillRect/>
          </a:stretch>
        </p:blipFill>
        <p:spPr>
          <a:xfrm>
            <a:off x="870591" y="772161"/>
            <a:ext cx="3499507" cy="2970784"/>
          </a:xfrm>
          <a:prstGeom prst="rect">
            <a:avLst/>
          </a:prstGeom>
        </p:spPr>
      </p:pic>
      <p:pic>
        <p:nvPicPr>
          <p:cNvPr id="16" name="Picture 15">
            <a:extLst>
              <a:ext uri="{FF2B5EF4-FFF2-40B4-BE49-F238E27FC236}">
                <a16:creationId xmlns:a16="http://schemas.microsoft.com/office/drawing/2014/main" id="{DE424BB4-D196-9363-7EA2-C54EA4236EA4}"/>
              </a:ext>
            </a:extLst>
          </p:cNvPr>
          <p:cNvPicPr>
            <a:picLocks noChangeAspect="1"/>
          </p:cNvPicPr>
          <p:nvPr/>
        </p:nvPicPr>
        <p:blipFill>
          <a:blip r:embed="rId3"/>
          <a:srcRect r="-2" b="12192"/>
          <a:stretch>
            <a:fillRect/>
          </a:stretch>
        </p:blipFill>
        <p:spPr>
          <a:xfrm>
            <a:off x="5460152" y="780597"/>
            <a:ext cx="3499200" cy="2962348"/>
          </a:xfrm>
          <a:prstGeom prst="rect">
            <a:avLst/>
          </a:prstGeom>
        </p:spPr>
      </p:pic>
      <p:pic>
        <p:nvPicPr>
          <p:cNvPr id="5" name="Picture 4">
            <a:extLst>
              <a:ext uri="{FF2B5EF4-FFF2-40B4-BE49-F238E27FC236}">
                <a16:creationId xmlns:a16="http://schemas.microsoft.com/office/drawing/2014/main" id="{A7E802A4-5569-BB07-EF84-8321463216A5}"/>
              </a:ext>
            </a:extLst>
          </p:cNvPr>
          <p:cNvPicPr>
            <a:picLocks noChangeAspect="1"/>
          </p:cNvPicPr>
          <p:nvPr/>
        </p:nvPicPr>
        <p:blipFill>
          <a:blip r:embed="rId4"/>
          <a:srcRect r="-2" b="2242"/>
          <a:stretch>
            <a:fillRect/>
          </a:stretch>
        </p:blipFill>
        <p:spPr>
          <a:xfrm>
            <a:off x="10170639" y="780597"/>
            <a:ext cx="3514650" cy="2962348"/>
          </a:xfrm>
          <a:prstGeom prst="rect">
            <a:avLst/>
          </a:prstGeom>
        </p:spPr>
      </p:pic>
      <p:pic>
        <p:nvPicPr>
          <p:cNvPr id="4" name="Picture 3" descr="Two cats lying on a cat tree&#10;&#10;AI-generated content may be incorrect.">
            <a:extLst>
              <a:ext uri="{FF2B5EF4-FFF2-40B4-BE49-F238E27FC236}">
                <a16:creationId xmlns:a16="http://schemas.microsoft.com/office/drawing/2014/main" id="{4BF1256B-56FC-C931-EDC0-510E4D30FAC0}"/>
              </a:ext>
            </a:extLst>
          </p:cNvPr>
          <p:cNvPicPr>
            <a:picLocks noChangeAspect="1"/>
          </p:cNvPicPr>
          <p:nvPr/>
        </p:nvPicPr>
        <p:blipFill>
          <a:blip r:embed="rId5"/>
          <a:srcRect l="9247" r="27257" b="-3"/>
          <a:stretch>
            <a:fillRect/>
          </a:stretch>
        </p:blipFill>
        <p:spPr>
          <a:xfrm rot="5400000">
            <a:off x="1127047" y="4229099"/>
            <a:ext cx="2965957" cy="3503424"/>
          </a:xfrm>
          <a:prstGeom prst="rect">
            <a:avLst/>
          </a:prstGeom>
        </p:spPr>
      </p:pic>
      <p:pic>
        <p:nvPicPr>
          <p:cNvPr id="18" name="Picture 17">
            <a:extLst>
              <a:ext uri="{FF2B5EF4-FFF2-40B4-BE49-F238E27FC236}">
                <a16:creationId xmlns:a16="http://schemas.microsoft.com/office/drawing/2014/main" id="{09FA708A-CF8F-4E62-7BAA-8396A6DDB5AD}"/>
              </a:ext>
            </a:extLst>
          </p:cNvPr>
          <p:cNvPicPr>
            <a:picLocks noChangeAspect="1"/>
          </p:cNvPicPr>
          <p:nvPr/>
        </p:nvPicPr>
        <p:blipFill>
          <a:blip r:embed="rId6"/>
          <a:srcRect l="617"/>
          <a:stretch>
            <a:fillRect/>
          </a:stretch>
        </p:blipFill>
        <p:spPr>
          <a:xfrm>
            <a:off x="5507663" y="4582457"/>
            <a:ext cx="3418512" cy="2881334"/>
          </a:xfrm>
          <a:prstGeom prst="rect">
            <a:avLst/>
          </a:prstGeom>
        </p:spPr>
      </p:pic>
      <p:pic>
        <p:nvPicPr>
          <p:cNvPr id="8" name="Picture 7">
            <a:extLst>
              <a:ext uri="{FF2B5EF4-FFF2-40B4-BE49-F238E27FC236}">
                <a16:creationId xmlns:a16="http://schemas.microsoft.com/office/drawing/2014/main" id="{DD0F2579-91D7-07F3-3F48-14BF3CACE095}"/>
              </a:ext>
            </a:extLst>
          </p:cNvPr>
          <p:cNvPicPr>
            <a:picLocks noChangeAspect="1"/>
          </p:cNvPicPr>
          <p:nvPr/>
        </p:nvPicPr>
        <p:blipFill>
          <a:blip r:embed="rId7"/>
          <a:srcRect r="-1" b="1264"/>
          <a:stretch>
            <a:fillRect/>
          </a:stretch>
        </p:blipFill>
        <p:spPr>
          <a:xfrm>
            <a:off x="10178308" y="4506270"/>
            <a:ext cx="3499312" cy="2957521"/>
          </a:xfrm>
          <a:prstGeom prst="rect">
            <a:avLst/>
          </a:prstGeom>
        </p:spPr>
      </p:pic>
    </p:spTree>
    <p:extLst>
      <p:ext uri="{BB962C8B-B14F-4D97-AF65-F5344CB8AC3E}">
        <p14:creationId xmlns:p14="http://schemas.microsoft.com/office/powerpoint/2010/main" val="2341757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089779"/>
            <a:ext cx="7556421" cy="1417558"/>
          </a:xfrm>
          <a:prstGeom prst="rect">
            <a:avLst/>
          </a:prstGeom>
          <a:noFill/>
          <a:ln/>
        </p:spPr>
        <p:txBody>
          <a:bodyPr wrap="square" lIns="0" tIns="0" rIns="0" bIns="0" rtlCol="0" anchor="t"/>
          <a:lstStyle/>
          <a:p>
            <a:pPr marL="0" indent="0" algn="l">
              <a:lnSpc>
                <a:spcPts val="5550"/>
              </a:lnSpc>
              <a:buNone/>
            </a:pPr>
            <a:r>
              <a:rPr lang="en-US" sz="4450" b="1" dirty="0">
                <a:solidFill>
                  <a:srgbClr val="282824"/>
                </a:solidFill>
                <a:latin typeface="Lato Bold" pitchFamily="34" charset="0"/>
                <a:ea typeface="Lato Bold" pitchFamily="34" charset="-122"/>
                <a:cs typeface="Lato Bold" pitchFamily="34" charset="-120"/>
              </a:rPr>
              <a:t>Why Family History Research Matters in Libraries</a:t>
            </a:r>
            <a:endParaRPr lang="en-US" sz="4450" dirty="0"/>
          </a:p>
        </p:txBody>
      </p:sp>
      <p:sp>
        <p:nvSpPr>
          <p:cNvPr id="4" name="Shape 1"/>
          <p:cNvSpPr/>
          <p:nvPr/>
        </p:nvSpPr>
        <p:spPr>
          <a:xfrm>
            <a:off x="6280190" y="2847499"/>
            <a:ext cx="3664744" cy="2395657"/>
          </a:xfrm>
          <a:prstGeom prst="roundRect">
            <a:avLst>
              <a:gd name="adj" fmla="val 1420"/>
            </a:avLst>
          </a:prstGeom>
          <a:solidFill>
            <a:srgbClr val="E5DFD2"/>
          </a:solidFill>
          <a:ln/>
        </p:spPr>
        <p:txBody>
          <a:bodyPr/>
          <a:lstStyle/>
          <a:p>
            <a:endParaRPr lang="en-US"/>
          </a:p>
        </p:txBody>
      </p:sp>
      <p:sp>
        <p:nvSpPr>
          <p:cNvPr id="5" name="Text 2"/>
          <p:cNvSpPr/>
          <p:nvPr/>
        </p:nvSpPr>
        <p:spPr>
          <a:xfrm>
            <a:off x="6507004" y="3074313"/>
            <a:ext cx="3106579" cy="354330"/>
          </a:xfrm>
          <a:prstGeom prst="rect">
            <a:avLst/>
          </a:prstGeom>
          <a:noFill/>
          <a:ln/>
        </p:spPr>
        <p:txBody>
          <a:bodyPr wrap="none" lIns="0" tIns="0" rIns="0" bIns="0" rtlCol="0" anchor="t"/>
          <a:lstStyle/>
          <a:p>
            <a:pPr marL="0" indent="0" algn="l">
              <a:lnSpc>
                <a:spcPts val="2750"/>
              </a:lnSpc>
              <a:buNone/>
            </a:pPr>
            <a:r>
              <a:rPr lang="en-US" sz="2200" b="1" dirty="0">
                <a:solidFill>
                  <a:srgbClr val="4A4A45"/>
                </a:solidFill>
                <a:latin typeface="Lato Bold" pitchFamily="34" charset="0"/>
                <a:ea typeface="Lato Bold" pitchFamily="34" charset="-122"/>
                <a:cs typeface="Lato Bold" pitchFamily="34" charset="-120"/>
              </a:rPr>
              <a:t>Fastest-Growing Service</a:t>
            </a:r>
            <a:endParaRPr lang="en-US" sz="2200" dirty="0"/>
          </a:p>
        </p:txBody>
      </p:sp>
      <p:sp>
        <p:nvSpPr>
          <p:cNvPr id="6" name="Text 3"/>
          <p:cNvSpPr/>
          <p:nvPr/>
        </p:nvSpPr>
        <p:spPr>
          <a:xfrm>
            <a:off x="6507004" y="3564731"/>
            <a:ext cx="3211116" cy="1451610"/>
          </a:xfrm>
          <a:prstGeom prst="rect">
            <a:avLst/>
          </a:prstGeom>
          <a:noFill/>
          <a:ln/>
        </p:spPr>
        <p:txBody>
          <a:bodyPr wrap="square" lIns="0" tIns="0" rIns="0" bIns="0" rtlCol="0" anchor="t"/>
          <a:lstStyle/>
          <a:p>
            <a:pPr marL="0" indent="0" algn="l">
              <a:lnSpc>
                <a:spcPts val="2850"/>
              </a:lnSpc>
              <a:buNone/>
            </a:pPr>
            <a:r>
              <a:rPr lang="en-US" sz="1750" dirty="0">
                <a:solidFill>
                  <a:srgbClr val="4A4A45"/>
                </a:solidFill>
                <a:latin typeface="Lato" pitchFamily="34" charset="0"/>
                <a:ea typeface="Lato" pitchFamily="34" charset="-122"/>
                <a:cs typeface="Lato" pitchFamily="34" charset="-120"/>
              </a:rPr>
              <a:t>Genealogy is among the most rapidly expanding library services worldwide, drawing new  every year.</a:t>
            </a:r>
            <a:endParaRPr lang="en-US" sz="1750" dirty="0"/>
          </a:p>
        </p:txBody>
      </p:sp>
      <p:sp>
        <p:nvSpPr>
          <p:cNvPr id="7" name="Shape 4"/>
          <p:cNvSpPr/>
          <p:nvPr/>
        </p:nvSpPr>
        <p:spPr>
          <a:xfrm>
            <a:off x="10171748" y="2847499"/>
            <a:ext cx="3664863" cy="2395657"/>
          </a:xfrm>
          <a:prstGeom prst="roundRect">
            <a:avLst>
              <a:gd name="adj" fmla="val 1420"/>
            </a:avLst>
          </a:prstGeom>
          <a:solidFill>
            <a:srgbClr val="E5DFD2"/>
          </a:solidFill>
          <a:ln/>
        </p:spPr>
        <p:txBody>
          <a:bodyPr/>
          <a:lstStyle/>
          <a:p>
            <a:endParaRPr lang="en-US"/>
          </a:p>
        </p:txBody>
      </p:sp>
      <p:sp>
        <p:nvSpPr>
          <p:cNvPr id="8" name="Text 5"/>
          <p:cNvSpPr/>
          <p:nvPr/>
        </p:nvSpPr>
        <p:spPr>
          <a:xfrm>
            <a:off x="10398562" y="3074313"/>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A4A45"/>
                </a:solidFill>
                <a:latin typeface="Lato Bold" pitchFamily="34" charset="0"/>
                <a:ea typeface="Lato Bold" pitchFamily="34" charset="-122"/>
                <a:cs typeface="Lato Bold" pitchFamily="34" charset="-120"/>
              </a:rPr>
              <a:t>Free, Trusted Access</a:t>
            </a:r>
            <a:endParaRPr lang="en-US" sz="2200" dirty="0"/>
          </a:p>
        </p:txBody>
      </p:sp>
      <p:sp>
        <p:nvSpPr>
          <p:cNvPr id="9" name="Text 6"/>
          <p:cNvSpPr/>
          <p:nvPr/>
        </p:nvSpPr>
        <p:spPr>
          <a:xfrm>
            <a:off x="10398562" y="3564731"/>
            <a:ext cx="3211235" cy="1451610"/>
          </a:xfrm>
          <a:prstGeom prst="rect">
            <a:avLst/>
          </a:prstGeom>
          <a:noFill/>
          <a:ln/>
        </p:spPr>
        <p:txBody>
          <a:bodyPr wrap="square" lIns="0" tIns="0" rIns="0" bIns="0" rtlCol="0" anchor="t"/>
          <a:lstStyle/>
          <a:p>
            <a:pPr marL="0" indent="0" algn="l">
              <a:lnSpc>
                <a:spcPts val="2850"/>
              </a:lnSpc>
              <a:buNone/>
            </a:pPr>
            <a:r>
              <a:rPr lang="en-US" sz="1750" dirty="0">
                <a:solidFill>
                  <a:srgbClr val="4A4A45"/>
                </a:solidFill>
                <a:latin typeface="Lato" pitchFamily="34" charset="0"/>
                <a:ea typeface="Lato" pitchFamily="34" charset="-122"/>
                <a:cs typeface="Lato" pitchFamily="34" charset="-120"/>
              </a:rPr>
              <a:t>Patrons rely on libraries for free, expert guidance through complex and often costly family history resources.</a:t>
            </a:r>
            <a:endParaRPr lang="en-US" sz="1750" dirty="0"/>
          </a:p>
        </p:txBody>
      </p:sp>
      <p:sp>
        <p:nvSpPr>
          <p:cNvPr id="10" name="Shape 7"/>
          <p:cNvSpPr/>
          <p:nvPr/>
        </p:nvSpPr>
        <p:spPr>
          <a:xfrm>
            <a:off x="6280190" y="5469969"/>
            <a:ext cx="7556421" cy="1669852"/>
          </a:xfrm>
          <a:prstGeom prst="roundRect">
            <a:avLst>
              <a:gd name="adj" fmla="val 2038"/>
            </a:avLst>
          </a:prstGeom>
          <a:solidFill>
            <a:srgbClr val="E5DFD2"/>
          </a:solidFill>
          <a:ln/>
        </p:spPr>
        <p:txBody>
          <a:bodyPr/>
          <a:lstStyle/>
          <a:p>
            <a:endParaRPr lang="en-US"/>
          </a:p>
        </p:txBody>
      </p:sp>
      <p:sp>
        <p:nvSpPr>
          <p:cNvPr id="11" name="Text 8"/>
          <p:cNvSpPr/>
          <p:nvPr/>
        </p:nvSpPr>
        <p:spPr>
          <a:xfrm>
            <a:off x="6507004" y="5696783"/>
            <a:ext cx="3248739" cy="354330"/>
          </a:xfrm>
          <a:prstGeom prst="rect">
            <a:avLst/>
          </a:prstGeom>
          <a:noFill/>
          <a:ln/>
        </p:spPr>
        <p:txBody>
          <a:bodyPr wrap="none" lIns="0" tIns="0" rIns="0" bIns="0" rtlCol="0" anchor="t"/>
          <a:lstStyle/>
          <a:p>
            <a:pPr marL="0" indent="0" algn="l">
              <a:lnSpc>
                <a:spcPts val="2750"/>
              </a:lnSpc>
              <a:buNone/>
            </a:pPr>
            <a:r>
              <a:rPr lang="en-US" sz="2200" b="1" dirty="0">
                <a:solidFill>
                  <a:srgbClr val="4A4A45"/>
                </a:solidFill>
                <a:latin typeface="Lato Bold" pitchFamily="34" charset="0"/>
                <a:ea typeface="Lato Bold" pitchFamily="34" charset="-122"/>
                <a:cs typeface="Lato Bold" pitchFamily="34" charset="-120"/>
              </a:rPr>
              <a:t>Community Heritage Hub</a:t>
            </a:r>
            <a:endParaRPr lang="en-US" sz="2200" dirty="0"/>
          </a:p>
        </p:txBody>
      </p:sp>
      <p:sp>
        <p:nvSpPr>
          <p:cNvPr id="12" name="Text 9"/>
          <p:cNvSpPr/>
          <p:nvPr/>
        </p:nvSpPr>
        <p:spPr>
          <a:xfrm>
            <a:off x="6507004" y="6187202"/>
            <a:ext cx="7102793" cy="725805"/>
          </a:xfrm>
          <a:prstGeom prst="rect">
            <a:avLst/>
          </a:prstGeom>
          <a:noFill/>
          <a:ln/>
        </p:spPr>
        <p:txBody>
          <a:bodyPr wrap="square" lIns="0" tIns="0" rIns="0" bIns="0" rtlCol="0" anchor="t"/>
          <a:lstStyle/>
          <a:p>
            <a:pPr marL="0" indent="0" algn="l">
              <a:lnSpc>
                <a:spcPts val="2850"/>
              </a:lnSpc>
              <a:buNone/>
            </a:pPr>
            <a:r>
              <a:rPr lang="en-US" sz="1750" dirty="0">
                <a:solidFill>
                  <a:srgbClr val="4A4A45"/>
                </a:solidFill>
                <a:latin typeface="Lato" pitchFamily="34" charset="0"/>
                <a:ea typeface="Lato" pitchFamily="34" charset="-122"/>
                <a:cs typeface="Lato" pitchFamily="34" charset="-120"/>
              </a:rPr>
              <a:t>Libraries are uniquely positioned as community anchors for preserving, exploring, and celebrating personal heritage.</a:t>
            </a:r>
            <a:endParaRPr lang="en-US" sz="175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695920" y="710446"/>
            <a:ext cx="11127700" cy="621268"/>
          </a:xfrm>
          <a:prstGeom prst="rect">
            <a:avLst/>
          </a:prstGeom>
          <a:noFill/>
          <a:ln/>
        </p:spPr>
        <p:txBody>
          <a:bodyPr wrap="none" lIns="0" tIns="0" rIns="0" bIns="0" rtlCol="0" anchor="t"/>
          <a:lstStyle/>
          <a:p>
            <a:pPr marL="0" indent="0" algn="l">
              <a:lnSpc>
                <a:spcPts val="4850"/>
              </a:lnSpc>
              <a:buNone/>
            </a:pPr>
            <a:r>
              <a:rPr lang="en-US" sz="3900" b="1" dirty="0">
                <a:solidFill>
                  <a:srgbClr val="282824"/>
                </a:solidFill>
                <a:latin typeface="Lato Bold" pitchFamily="34" charset="0"/>
                <a:ea typeface="Lato Bold" pitchFamily="34" charset="-122"/>
                <a:cs typeface="Lato Bold" pitchFamily="34" charset="-120"/>
              </a:rPr>
              <a:t>Why the Genealogy Reference Interview is Crucial</a:t>
            </a:r>
            <a:endParaRPr lang="en-US" sz="3900" dirty="0"/>
          </a:p>
        </p:txBody>
      </p:sp>
      <p:sp>
        <p:nvSpPr>
          <p:cNvPr id="3" name="Text 1"/>
          <p:cNvSpPr/>
          <p:nvPr/>
        </p:nvSpPr>
        <p:spPr>
          <a:xfrm>
            <a:off x="695920" y="1593175"/>
            <a:ext cx="13238559" cy="596979"/>
          </a:xfrm>
          <a:prstGeom prst="rect">
            <a:avLst/>
          </a:prstGeom>
          <a:noFill/>
          <a:ln/>
        </p:spPr>
        <p:txBody>
          <a:bodyPr wrap="square" lIns="0" tIns="0" rIns="0" bIns="0" rtlCol="0" anchor="t"/>
          <a:lstStyle/>
          <a:p>
            <a:pPr marL="0" indent="0" algn="l">
              <a:lnSpc>
                <a:spcPts val="2350"/>
              </a:lnSpc>
              <a:buNone/>
            </a:pPr>
            <a:r>
              <a:rPr lang="en-US" sz="1550" dirty="0">
                <a:solidFill>
                  <a:srgbClr val="4A4A45"/>
                </a:solidFill>
                <a:latin typeface="Lato" pitchFamily="34" charset="0"/>
                <a:ea typeface="Lato" pitchFamily="34" charset="-122"/>
                <a:cs typeface="Lato" pitchFamily="34" charset="-120"/>
              </a:rPr>
              <a:t>A successful reference interview is the cornerstone of effective genealogy support, transforming a general inquiry into a targeted, productive research session.</a:t>
            </a:r>
            <a:endParaRPr lang="en-US" sz="1550" dirty="0"/>
          </a:p>
        </p:txBody>
      </p:sp>
      <p:sp>
        <p:nvSpPr>
          <p:cNvPr id="4" name="Shape 2"/>
          <p:cNvSpPr/>
          <p:nvPr/>
        </p:nvSpPr>
        <p:spPr>
          <a:xfrm>
            <a:off x="695920" y="2386251"/>
            <a:ext cx="6532126" cy="2479238"/>
          </a:xfrm>
          <a:prstGeom prst="roundRect">
            <a:avLst>
              <a:gd name="adj" fmla="val 1203"/>
            </a:avLst>
          </a:prstGeom>
          <a:solidFill>
            <a:srgbClr val="E5DFD2"/>
          </a:solidFill>
          <a:ln/>
        </p:spPr>
        <p:txBody>
          <a:bodyPr/>
          <a:lstStyle/>
          <a:p>
            <a:endParaRPr lang="en-US"/>
          </a:p>
        </p:txBody>
      </p:sp>
      <p:sp>
        <p:nvSpPr>
          <p:cNvPr id="5" name="Shape 3"/>
          <p:cNvSpPr/>
          <p:nvPr/>
        </p:nvSpPr>
        <p:spPr>
          <a:xfrm>
            <a:off x="894755" y="2585085"/>
            <a:ext cx="596503" cy="596503"/>
          </a:xfrm>
          <a:prstGeom prst="roundRect">
            <a:avLst>
              <a:gd name="adj" fmla="val 15327812"/>
            </a:avLst>
          </a:prstGeom>
          <a:solidFill>
            <a:srgbClr val="282824"/>
          </a:solidFill>
          <a:ln/>
        </p:spPr>
        <p:txBody>
          <a:bodyPr/>
          <a:lstStyle/>
          <a:p>
            <a:endParaRPr lang="en-US"/>
          </a:p>
        </p:txBody>
      </p:sp>
      <p:pic>
        <p:nvPicPr>
          <p:cNvPr id="6"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8823" y="2749153"/>
            <a:ext cx="268367" cy="268367"/>
          </a:xfrm>
          <a:prstGeom prst="rect">
            <a:avLst/>
          </a:prstGeom>
        </p:spPr>
      </p:pic>
      <p:sp>
        <p:nvSpPr>
          <p:cNvPr id="7" name="Text 4"/>
          <p:cNvSpPr/>
          <p:nvPr/>
        </p:nvSpPr>
        <p:spPr>
          <a:xfrm>
            <a:off x="894755" y="3355896"/>
            <a:ext cx="2485430" cy="310753"/>
          </a:xfrm>
          <a:prstGeom prst="rect">
            <a:avLst/>
          </a:prstGeom>
          <a:noFill/>
          <a:ln/>
        </p:spPr>
        <p:txBody>
          <a:bodyPr wrap="none" lIns="0" tIns="0" rIns="0" bIns="0" rtlCol="0" anchor="t"/>
          <a:lstStyle/>
          <a:p>
            <a:pPr marL="0" indent="0" algn="l">
              <a:lnSpc>
                <a:spcPts val="2400"/>
              </a:lnSpc>
              <a:buNone/>
            </a:pPr>
            <a:r>
              <a:rPr lang="en-US" sz="1950" b="1" dirty="0">
                <a:solidFill>
                  <a:srgbClr val="4A4A45"/>
                </a:solidFill>
                <a:latin typeface="Lato Bold" pitchFamily="34" charset="0"/>
                <a:ea typeface="Lato Bold" pitchFamily="34" charset="-122"/>
                <a:cs typeface="Lato Bold" pitchFamily="34" charset="-120"/>
              </a:rPr>
              <a:t>Uncover True Needs</a:t>
            </a:r>
            <a:endParaRPr lang="en-US" sz="1950" dirty="0"/>
          </a:p>
        </p:txBody>
      </p:sp>
      <p:sp>
        <p:nvSpPr>
          <p:cNvPr id="8" name="Text 5"/>
          <p:cNvSpPr/>
          <p:nvPr/>
        </p:nvSpPr>
        <p:spPr>
          <a:xfrm>
            <a:off x="894755" y="3771186"/>
            <a:ext cx="6134457" cy="895469"/>
          </a:xfrm>
          <a:prstGeom prst="rect">
            <a:avLst/>
          </a:prstGeom>
          <a:noFill/>
          <a:ln/>
        </p:spPr>
        <p:txBody>
          <a:bodyPr wrap="square" lIns="0" tIns="0" rIns="0" bIns="0" rtlCol="0" anchor="t"/>
          <a:lstStyle/>
          <a:p>
            <a:pPr marL="0" indent="0" algn="l">
              <a:lnSpc>
                <a:spcPts val="2350"/>
              </a:lnSpc>
              <a:buNone/>
            </a:pPr>
            <a:r>
              <a:rPr lang="en-US" sz="1550" dirty="0">
                <a:solidFill>
                  <a:srgbClr val="4A4A45"/>
                </a:solidFill>
                <a:latin typeface="Lato" pitchFamily="34" charset="0"/>
                <a:ea typeface="Lato" pitchFamily="34" charset="-122"/>
                <a:cs typeface="Lato" pitchFamily="34" charset="-120"/>
              </a:rPr>
              <a:t>Move beyond surface-level questions to understand the customer's specific research goals, current progress, and the "brick walls" they've encountered.</a:t>
            </a:r>
            <a:endParaRPr lang="en-US" sz="1550" dirty="0"/>
          </a:p>
        </p:txBody>
      </p:sp>
      <p:sp>
        <p:nvSpPr>
          <p:cNvPr id="9" name="Shape 6"/>
          <p:cNvSpPr/>
          <p:nvPr/>
        </p:nvSpPr>
        <p:spPr>
          <a:xfrm>
            <a:off x="7402354" y="2386251"/>
            <a:ext cx="6532126" cy="2479238"/>
          </a:xfrm>
          <a:prstGeom prst="roundRect">
            <a:avLst>
              <a:gd name="adj" fmla="val 1203"/>
            </a:avLst>
          </a:prstGeom>
          <a:solidFill>
            <a:srgbClr val="E5DFD2"/>
          </a:solidFill>
          <a:ln/>
        </p:spPr>
        <p:txBody>
          <a:bodyPr/>
          <a:lstStyle/>
          <a:p>
            <a:endParaRPr lang="en-US"/>
          </a:p>
        </p:txBody>
      </p:sp>
      <p:sp>
        <p:nvSpPr>
          <p:cNvPr id="10" name="Shape 7"/>
          <p:cNvSpPr/>
          <p:nvPr/>
        </p:nvSpPr>
        <p:spPr>
          <a:xfrm>
            <a:off x="7601188" y="2585085"/>
            <a:ext cx="596503" cy="596503"/>
          </a:xfrm>
          <a:prstGeom prst="roundRect">
            <a:avLst>
              <a:gd name="adj" fmla="val 15327812"/>
            </a:avLst>
          </a:prstGeom>
          <a:solidFill>
            <a:srgbClr val="282824"/>
          </a:solidFill>
          <a:ln/>
        </p:spPr>
        <p:txBody>
          <a:bodyPr/>
          <a:lstStyle/>
          <a:p>
            <a:endParaRPr lang="en-US"/>
          </a:p>
        </p:txBody>
      </p:sp>
      <p:pic>
        <p:nvPicPr>
          <p:cNvPr id="11"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65256" y="2749153"/>
            <a:ext cx="268367" cy="268367"/>
          </a:xfrm>
          <a:prstGeom prst="rect">
            <a:avLst/>
          </a:prstGeom>
        </p:spPr>
      </p:pic>
      <p:sp>
        <p:nvSpPr>
          <p:cNvPr id="12" name="Text 8"/>
          <p:cNvSpPr/>
          <p:nvPr/>
        </p:nvSpPr>
        <p:spPr>
          <a:xfrm>
            <a:off x="7601188" y="3355896"/>
            <a:ext cx="3206472" cy="310753"/>
          </a:xfrm>
          <a:prstGeom prst="rect">
            <a:avLst/>
          </a:prstGeom>
          <a:noFill/>
          <a:ln/>
        </p:spPr>
        <p:txBody>
          <a:bodyPr wrap="none" lIns="0" tIns="0" rIns="0" bIns="0" rtlCol="0" anchor="t"/>
          <a:lstStyle/>
          <a:p>
            <a:pPr marL="0" indent="0" algn="l">
              <a:lnSpc>
                <a:spcPts val="2400"/>
              </a:lnSpc>
              <a:buNone/>
            </a:pPr>
            <a:r>
              <a:rPr lang="en-US" sz="1950" b="1" dirty="0">
                <a:solidFill>
                  <a:srgbClr val="4A4A45"/>
                </a:solidFill>
                <a:latin typeface="Lato Bold" pitchFamily="34" charset="0"/>
                <a:ea typeface="Lato Bold" pitchFamily="34" charset="-122"/>
                <a:cs typeface="Lato Bold" pitchFamily="34" charset="-120"/>
              </a:rPr>
              <a:t>Guide to the Right Resources</a:t>
            </a:r>
            <a:endParaRPr lang="en-US" sz="1950" dirty="0"/>
          </a:p>
        </p:txBody>
      </p:sp>
      <p:sp>
        <p:nvSpPr>
          <p:cNvPr id="13" name="Text 9"/>
          <p:cNvSpPr/>
          <p:nvPr/>
        </p:nvSpPr>
        <p:spPr>
          <a:xfrm>
            <a:off x="7601188" y="3771186"/>
            <a:ext cx="6134457" cy="895469"/>
          </a:xfrm>
          <a:prstGeom prst="rect">
            <a:avLst/>
          </a:prstGeom>
          <a:noFill/>
          <a:ln/>
        </p:spPr>
        <p:txBody>
          <a:bodyPr wrap="square" lIns="0" tIns="0" rIns="0" bIns="0" rtlCol="0" anchor="t"/>
          <a:lstStyle/>
          <a:p>
            <a:pPr marL="0" indent="0" algn="l">
              <a:lnSpc>
                <a:spcPts val="2350"/>
              </a:lnSpc>
              <a:buNone/>
            </a:pPr>
            <a:r>
              <a:rPr lang="en-US" sz="1550" dirty="0">
                <a:solidFill>
                  <a:srgbClr val="4A4A45"/>
                </a:solidFill>
                <a:latin typeface="Lato" pitchFamily="34" charset="0"/>
                <a:ea typeface="Lato" pitchFamily="34" charset="-122"/>
                <a:cs typeface="Lato" pitchFamily="34" charset="-120"/>
              </a:rPr>
              <a:t>Direct customers to the most relevant specialized collections, online databases, microfilms, and local resources, saving them valuable time and effort.</a:t>
            </a:r>
            <a:endParaRPr lang="en-US" sz="1550" dirty="0"/>
          </a:p>
        </p:txBody>
      </p:sp>
      <p:sp>
        <p:nvSpPr>
          <p:cNvPr id="14" name="Shape 10"/>
          <p:cNvSpPr/>
          <p:nvPr/>
        </p:nvSpPr>
        <p:spPr>
          <a:xfrm>
            <a:off x="695920" y="5039797"/>
            <a:ext cx="6532126" cy="2479238"/>
          </a:xfrm>
          <a:prstGeom prst="roundRect">
            <a:avLst>
              <a:gd name="adj" fmla="val 1203"/>
            </a:avLst>
          </a:prstGeom>
          <a:solidFill>
            <a:srgbClr val="E5DFD2"/>
          </a:solidFill>
          <a:ln/>
        </p:spPr>
        <p:txBody>
          <a:bodyPr/>
          <a:lstStyle/>
          <a:p>
            <a:endParaRPr lang="en-US"/>
          </a:p>
        </p:txBody>
      </p:sp>
      <p:sp>
        <p:nvSpPr>
          <p:cNvPr id="15" name="Shape 11"/>
          <p:cNvSpPr/>
          <p:nvPr/>
        </p:nvSpPr>
        <p:spPr>
          <a:xfrm>
            <a:off x="894755" y="5238631"/>
            <a:ext cx="596503" cy="596503"/>
          </a:xfrm>
          <a:prstGeom prst="roundRect">
            <a:avLst>
              <a:gd name="adj" fmla="val 15327812"/>
            </a:avLst>
          </a:prstGeom>
          <a:solidFill>
            <a:srgbClr val="282824"/>
          </a:solidFill>
          <a:ln/>
        </p:spPr>
        <p:txBody>
          <a:bodyPr/>
          <a:lstStyle/>
          <a:p>
            <a:endParaRPr lang="en-US"/>
          </a:p>
        </p:txBody>
      </p:sp>
      <p:pic>
        <p:nvPicPr>
          <p:cNvPr id="16"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8823" y="5402699"/>
            <a:ext cx="268367" cy="268367"/>
          </a:xfrm>
          <a:prstGeom prst="rect">
            <a:avLst/>
          </a:prstGeom>
        </p:spPr>
      </p:pic>
      <p:sp>
        <p:nvSpPr>
          <p:cNvPr id="17" name="Text 12"/>
          <p:cNvSpPr/>
          <p:nvPr/>
        </p:nvSpPr>
        <p:spPr>
          <a:xfrm>
            <a:off x="894755" y="6009442"/>
            <a:ext cx="2769394" cy="310753"/>
          </a:xfrm>
          <a:prstGeom prst="rect">
            <a:avLst/>
          </a:prstGeom>
          <a:noFill/>
          <a:ln/>
        </p:spPr>
        <p:txBody>
          <a:bodyPr wrap="none" lIns="0" tIns="0" rIns="0" bIns="0" rtlCol="0" anchor="t"/>
          <a:lstStyle/>
          <a:p>
            <a:pPr marL="0" indent="0" algn="l">
              <a:lnSpc>
                <a:spcPts val="2400"/>
              </a:lnSpc>
              <a:buNone/>
            </a:pPr>
            <a:r>
              <a:rPr lang="en-US" sz="1950" b="1" dirty="0">
                <a:solidFill>
                  <a:srgbClr val="4A4A45"/>
                </a:solidFill>
                <a:latin typeface="Lato Bold" pitchFamily="34" charset="0"/>
                <a:ea typeface="Lato Bold" pitchFamily="34" charset="-122"/>
                <a:cs typeface="Lato Bold" pitchFamily="34" charset="-120"/>
              </a:rPr>
              <a:t>Empower Research Skills</a:t>
            </a:r>
            <a:endParaRPr lang="en-US" sz="1950" dirty="0"/>
          </a:p>
        </p:txBody>
      </p:sp>
      <p:sp>
        <p:nvSpPr>
          <p:cNvPr id="18" name="Text 13"/>
          <p:cNvSpPr/>
          <p:nvPr/>
        </p:nvSpPr>
        <p:spPr>
          <a:xfrm>
            <a:off x="894755" y="6424732"/>
            <a:ext cx="6134457" cy="895469"/>
          </a:xfrm>
          <a:prstGeom prst="rect">
            <a:avLst/>
          </a:prstGeom>
          <a:noFill/>
          <a:ln/>
        </p:spPr>
        <p:txBody>
          <a:bodyPr wrap="square" lIns="0" tIns="0" rIns="0" bIns="0" rtlCol="0" anchor="t"/>
          <a:lstStyle/>
          <a:p>
            <a:pPr marL="0" indent="0" algn="l">
              <a:lnSpc>
                <a:spcPts val="2350"/>
              </a:lnSpc>
              <a:buNone/>
            </a:pPr>
            <a:r>
              <a:rPr lang="en-US" sz="1550" dirty="0">
                <a:solidFill>
                  <a:srgbClr val="4A4A45"/>
                </a:solidFill>
                <a:latin typeface="Lato" pitchFamily="34" charset="0"/>
                <a:ea typeface="Lato" pitchFamily="34" charset="-122"/>
                <a:cs typeface="Lato" pitchFamily="34" charset="-120"/>
              </a:rPr>
              <a:t>Educate customers on effective search strategies, critical source evaluation, and efficient record organization, building their confidence as independent researchers.</a:t>
            </a:r>
            <a:endParaRPr lang="en-US" sz="1550" dirty="0"/>
          </a:p>
        </p:txBody>
      </p:sp>
      <p:sp>
        <p:nvSpPr>
          <p:cNvPr id="19" name="Shape 14"/>
          <p:cNvSpPr/>
          <p:nvPr/>
        </p:nvSpPr>
        <p:spPr>
          <a:xfrm>
            <a:off x="7402354" y="5039797"/>
            <a:ext cx="6532126" cy="2479238"/>
          </a:xfrm>
          <a:prstGeom prst="roundRect">
            <a:avLst>
              <a:gd name="adj" fmla="val 1203"/>
            </a:avLst>
          </a:prstGeom>
          <a:solidFill>
            <a:srgbClr val="E5DFD2"/>
          </a:solidFill>
          <a:ln/>
        </p:spPr>
        <p:txBody>
          <a:bodyPr/>
          <a:lstStyle/>
          <a:p>
            <a:endParaRPr lang="en-US"/>
          </a:p>
        </p:txBody>
      </p:sp>
      <p:sp>
        <p:nvSpPr>
          <p:cNvPr id="20" name="Shape 15"/>
          <p:cNvSpPr/>
          <p:nvPr/>
        </p:nvSpPr>
        <p:spPr>
          <a:xfrm>
            <a:off x="7601188" y="5238631"/>
            <a:ext cx="596503" cy="596503"/>
          </a:xfrm>
          <a:prstGeom prst="roundRect">
            <a:avLst>
              <a:gd name="adj" fmla="val 15327812"/>
            </a:avLst>
          </a:prstGeom>
          <a:solidFill>
            <a:srgbClr val="282824"/>
          </a:solidFill>
          <a:ln/>
        </p:spPr>
        <p:txBody>
          <a:bodyPr/>
          <a:lstStyle/>
          <a:p>
            <a:endParaRPr lang="en-US"/>
          </a:p>
        </p:txBody>
      </p:sp>
      <p:pic>
        <p:nvPicPr>
          <p:cNvPr id="21"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65256" y="5402699"/>
            <a:ext cx="268367" cy="268367"/>
          </a:xfrm>
          <a:prstGeom prst="rect">
            <a:avLst/>
          </a:prstGeom>
        </p:spPr>
      </p:pic>
      <p:sp>
        <p:nvSpPr>
          <p:cNvPr id="22" name="Text 16"/>
          <p:cNvSpPr/>
          <p:nvPr/>
        </p:nvSpPr>
        <p:spPr>
          <a:xfrm>
            <a:off x="7601188" y="6009442"/>
            <a:ext cx="4204692" cy="310753"/>
          </a:xfrm>
          <a:prstGeom prst="rect">
            <a:avLst/>
          </a:prstGeom>
          <a:noFill/>
          <a:ln/>
        </p:spPr>
        <p:txBody>
          <a:bodyPr wrap="none" lIns="0" tIns="0" rIns="0" bIns="0" rtlCol="0" anchor="t"/>
          <a:lstStyle/>
          <a:p>
            <a:pPr marL="0" indent="0" algn="l">
              <a:lnSpc>
                <a:spcPts val="2400"/>
              </a:lnSpc>
              <a:buNone/>
            </a:pPr>
            <a:r>
              <a:rPr lang="en-US" sz="1950" b="1" dirty="0">
                <a:solidFill>
                  <a:srgbClr val="4A4A45"/>
                </a:solidFill>
                <a:latin typeface="Lato Bold" pitchFamily="34" charset="0"/>
                <a:ea typeface="Lato Bold" pitchFamily="34" charset="-122"/>
                <a:cs typeface="Lato Bold" pitchFamily="34" charset="-120"/>
              </a:rPr>
              <a:t>Manage Expectations &amp; Build Rapport</a:t>
            </a:r>
            <a:endParaRPr lang="en-US" sz="1950" dirty="0"/>
          </a:p>
        </p:txBody>
      </p:sp>
      <p:sp>
        <p:nvSpPr>
          <p:cNvPr id="23" name="Text 17"/>
          <p:cNvSpPr/>
          <p:nvPr/>
        </p:nvSpPr>
        <p:spPr>
          <a:xfrm>
            <a:off x="7601188" y="6424732"/>
            <a:ext cx="6134457" cy="895469"/>
          </a:xfrm>
          <a:prstGeom prst="rect">
            <a:avLst/>
          </a:prstGeom>
          <a:noFill/>
          <a:ln/>
        </p:spPr>
        <p:txBody>
          <a:bodyPr wrap="square" lIns="0" tIns="0" rIns="0" bIns="0" rtlCol="0" anchor="t"/>
          <a:lstStyle/>
          <a:p>
            <a:pPr marL="0" indent="0" algn="l">
              <a:lnSpc>
                <a:spcPts val="2350"/>
              </a:lnSpc>
              <a:buNone/>
            </a:pPr>
            <a:r>
              <a:rPr lang="en-US" sz="1550" dirty="0">
                <a:solidFill>
                  <a:srgbClr val="4A4A45"/>
                </a:solidFill>
                <a:latin typeface="Lato" pitchFamily="34" charset="0"/>
                <a:ea typeface="Lato" pitchFamily="34" charset="-122"/>
                <a:cs typeface="Lato" pitchFamily="34" charset="-120"/>
              </a:rPr>
              <a:t>Set realistic expectations about the genealogical process, while fostering a supportive relationship that encourages ongoing research and future library visits.</a:t>
            </a:r>
            <a:endParaRPr lang="en-US" sz="155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314450" y="647105"/>
            <a:ext cx="7441763" cy="5941933"/>
          </a:xfrm>
          <a:prstGeom prst="rect">
            <a:avLst/>
          </a:prstGeom>
        </p:spPr>
      </p:pic>
      <p:sp>
        <p:nvSpPr>
          <p:cNvPr id="3" name="Shape 0"/>
          <p:cNvSpPr/>
          <p:nvPr/>
        </p:nvSpPr>
        <p:spPr>
          <a:xfrm>
            <a:off x="9398675" y="2476857"/>
            <a:ext cx="1415296" cy="300990"/>
          </a:xfrm>
          <a:prstGeom prst="roundRect">
            <a:avLst>
              <a:gd name="adj" fmla="val 6934"/>
            </a:avLst>
          </a:prstGeom>
          <a:solidFill>
            <a:srgbClr val="E7E7E4"/>
          </a:solidFill>
          <a:ln/>
        </p:spPr>
        <p:txBody>
          <a:bodyPr/>
          <a:lstStyle/>
          <a:p>
            <a:endParaRPr lang="en-US"/>
          </a:p>
        </p:txBody>
      </p:sp>
      <p:pic>
        <p:nvPicPr>
          <p:cNvPr id="4"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02973" y="2557820"/>
            <a:ext cx="139065" cy="139065"/>
          </a:xfrm>
          <a:prstGeom prst="rect">
            <a:avLst/>
          </a:prstGeom>
        </p:spPr>
      </p:pic>
      <p:sp>
        <p:nvSpPr>
          <p:cNvPr id="5" name="Text 1"/>
          <p:cNvSpPr/>
          <p:nvPr/>
        </p:nvSpPr>
        <p:spPr>
          <a:xfrm>
            <a:off x="9711571" y="2529007"/>
            <a:ext cx="998101" cy="196691"/>
          </a:xfrm>
          <a:prstGeom prst="rect">
            <a:avLst/>
          </a:prstGeom>
          <a:noFill/>
          <a:ln/>
        </p:spPr>
        <p:txBody>
          <a:bodyPr wrap="none" lIns="0" tIns="0" rIns="0" bIns="0" rtlCol="0" anchor="t"/>
          <a:lstStyle/>
          <a:p>
            <a:pPr marL="0" indent="0" algn="l">
              <a:lnSpc>
                <a:spcPts val="1500"/>
              </a:lnSpc>
              <a:buNone/>
            </a:pPr>
            <a:r>
              <a:rPr lang="en-US" sz="1050" dirty="0">
                <a:solidFill>
                  <a:srgbClr val="4A4A45"/>
                </a:solidFill>
                <a:latin typeface="Lato" pitchFamily="34" charset="0"/>
                <a:ea typeface="Lato" pitchFamily="34" charset="-122"/>
                <a:cs typeface="Lato" pitchFamily="34" charset="-120"/>
              </a:rPr>
              <a:t>FOUNDATIONS</a:t>
            </a:r>
            <a:endParaRPr lang="en-US" sz="1050" dirty="0"/>
          </a:p>
        </p:txBody>
      </p:sp>
      <p:sp>
        <p:nvSpPr>
          <p:cNvPr id="6" name="Text 2"/>
          <p:cNvSpPr/>
          <p:nvPr/>
        </p:nvSpPr>
        <p:spPr>
          <a:xfrm>
            <a:off x="9398675" y="2831187"/>
            <a:ext cx="3924657" cy="1087041"/>
          </a:xfrm>
          <a:prstGeom prst="rect">
            <a:avLst/>
          </a:prstGeom>
          <a:noFill/>
          <a:ln/>
        </p:spPr>
        <p:txBody>
          <a:bodyPr wrap="square" lIns="0" tIns="0" rIns="0" bIns="0" rtlCol="0" anchor="t"/>
          <a:lstStyle/>
          <a:p>
            <a:pPr marL="0" indent="0" algn="l">
              <a:lnSpc>
                <a:spcPts val="4250"/>
              </a:lnSpc>
              <a:buNone/>
            </a:pPr>
            <a:r>
              <a:rPr lang="en-US" sz="3400" b="1" dirty="0">
                <a:solidFill>
                  <a:srgbClr val="282824"/>
                </a:solidFill>
                <a:latin typeface="Lato Bold" pitchFamily="34" charset="0"/>
                <a:ea typeface="Lato Bold" pitchFamily="34" charset="-122"/>
                <a:cs typeface="Lato Bold" pitchFamily="34" charset="-120"/>
              </a:rPr>
              <a:t>Understanding the Basics of Genealogy</a:t>
            </a:r>
            <a:endParaRPr lang="en-US" sz="3400" dirty="0"/>
          </a:p>
        </p:txBody>
      </p:sp>
      <p:sp>
        <p:nvSpPr>
          <p:cNvPr id="7" name="Text 3"/>
          <p:cNvSpPr/>
          <p:nvPr/>
        </p:nvSpPr>
        <p:spPr>
          <a:xfrm>
            <a:off x="9398675" y="4051578"/>
            <a:ext cx="3924657" cy="737592"/>
          </a:xfrm>
          <a:prstGeom prst="rect">
            <a:avLst/>
          </a:prstGeom>
          <a:noFill/>
          <a:ln/>
        </p:spPr>
        <p:txBody>
          <a:bodyPr wrap="square" lIns="0" tIns="0" rIns="0" bIns="0" rtlCol="0" anchor="t"/>
          <a:lstStyle/>
          <a:p>
            <a:pPr marL="0" indent="0" algn="l">
              <a:lnSpc>
                <a:spcPts val="1900"/>
              </a:lnSpc>
              <a:buNone/>
            </a:pPr>
            <a:r>
              <a:rPr lang="en-US" sz="1350" dirty="0">
                <a:solidFill>
                  <a:srgbClr val="4A4A45"/>
                </a:solidFill>
                <a:latin typeface="Lato" pitchFamily="34" charset="0"/>
                <a:ea typeface="Lato" pitchFamily="34" charset="-122"/>
                <a:cs typeface="Lato" pitchFamily="34" charset="-120"/>
              </a:rPr>
              <a:t>Genealogy is the practice of tracing family lineage through historical records, connecting names, dates, places, and relationships across generations.</a:t>
            </a:r>
            <a:endParaRPr lang="en-US" sz="1350" dirty="0"/>
          </a:p>
        </p:txBody>
      </p:sp>
      <p:pic>
        <p:nvPicPr>
          <p:cNvPr id="8"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79577" y="6894433"/>
            <a:ext cx="260866" cy="260866"/>
          </a:xfrm>
          <a:prstGeom prst="rect">
            <a:avLst/>
          </a:prstGeom>
        </p:spPr>
      </p:pic>
      <p:sp>
        <p:nvSpPr>
          <p:cNvPr id="9" name="Text 4"/>
          <p:cNvSpPr/>
          <p:nvPr/>
        </p:nvSpPr>
        <p:spPr>
          <a:xfrm>
            <a:off x="1879521" y="6889075"/>
            <a:ext cx="2174081" cy="271701"/>
          </a:xfrm>
          <a:prstGeom prst="rect">
            <a:avLst/>
          </a:prstGeom>
          <a:noFill/>
          <a:ln/>
        </p:spPr>
        <p:txBody>
          <a:bodyPr wrap="none" lIns="0" tIns="0" rIns="0" bIns="0" rtlCol="0" anchor="t"/>
          <a:lstStyle/>
          <a:p>
            <a:pPr marL="0" indent="0" algn="l">
              <a:lnSpc>
                <a:spcPts val="2100"/>
              </a:lnSpc>
              <a:buNone/>
            </a:pPr>
            <a:r>
              <a:rPr lang="en-US" sz="1700" b="1" dirty="0">
                <a:solidFill>
                  <a:srgbClr val="4A4A45"/>
                </a:solidFill>
                <a:latin typeface="Lato Bold" pitchFamily="34" charset="0"/>
                <a:ea typeface="Lato Bold" pitchFamily="34" charset="-122"/>
                <a:cs typeface="Lato Bold" pitchFamily="34" charset="-120"/>
              </a:rPr>
              <a:t>Gather</a:t>
            </a:r>
            <a:endParaRPr lang="en-US" sz="1700" dirty="0"/>
          </a:p>
        </p:txBody>
      </p:sp>
      <p:sp>
        <p:nvSpPr>
          <p:cNvPr id="10" name="Text 5"/>
          <p:cNvSpPr/>
          <p:nvPr/>
        </p:nvSpPr>
        <p:spPr>
          <a:xfrm>
            <a:off x="1879521" y="7240786"/>
            <a:ext cx="3324225" cy="491728"/>
          </a:xfrm>
          <a:prstGeom prst="rect">
            <a:avLst/>
          </a:prstGeom>
          <a:noFill/>
          <a:ln/>
        </p:spPr>
        <p:txBody>
          <a:bodyPr wrap="square" lIns="0" tIns="0" rIns="0" bIns="0" rtlCol="0" anchor="t"/>
          <a:lstStyle/>
          <a:p>
            <a:pPr marL="0" indent="0" algn="l">
              <a:lnSpc>
                <a:spcPts val="1900"/>
              </a:lnSpc>
              <a:buNone/>
            </a:pPr>
            <a:r>
              <a:rPr lang="en-US" sz="1350" dirty="0">
                <a:solidFill>
                  <a:srgbClr val="4A4A45"/>
                </a:solidFill>
                <a:latin typeface="Lato" pitchFamily="34" charset="0"/>
                <a:ea typeface="Lato" pitchFamily="34" charset="-122"/>
                <a:cs typeface="Lato" pitchFamily="34" charset="-120"/>
              </a:rPr>
              <a:t>Collect known family information from relatives and personal documents.</a:t>
            </a:r>
            <a:endParaRPr lang="en-US" sz="1350" dirty="0"/>
          </a:p>
        </p:txBody>
      </p:sp>
      <p:pic>
        <p:nvPicPr>
          <p:cNvPr id="11" name="Image 3"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35560" y="6894433"/>
            <a:ext cx="260866" cy="260866"/>
          </a:xfrm>
          <a:prstGeom prst="rect">
            <a:avLst/>
          </a:prstGeom>
        </p:spPr>
      </p:pic>
      <p:sp>
        <p:nvSpPr>
          <p:cNvPr id="12" name="Text 6"/>
          <p:cNvSpPr/>
          <p:nvPr/>
        </p:nvSpPr>
        <p:spPr>
          <a:xfrm>
            <a:off x="5935504" y="6889075"/>
            <a:ext cx="2174081" cy="271701"/>
          </a:xfrm>
          <a:prstGeom prst="rect">
            <a:avLst/>
          </a:prstGeom>
          <a:noFill/>
          <a:ln/>
        </p:spPr>
        <p:txBody>
          <a:bodyPr wrap="none" lIns="0" tIns="0" rIns="0" bIns="0" rtlCol="0" anchor="t"/>
          <a:lstStyle/>
          <a:p>
            <a:pPr marL="0" indent="0" algn="l">
              <a:lnSpc>
                <a:spcPts val="2100"/>
              </a:lnSpc>
              <a:buNone/>
            </a:pPr>
            <a:r>
              <a:rPr lang="en-US" sz="1700" b="1" dirty="0">
                <a:solidFill>
                  <a:srgbClr val="4A4A45"/>
                </a:solidFill>
                <a:latin typeface="Lato Bold" pitchFamily="34" charset="0"/>
                <a:ea typeface="Lato Bold" pitchFamily="34" charset="-122"/>
                <a:cs typeface="Lato Bold" pitchFamily="34" charset="-120"/>
              </a:rPr>
              <a:t>Verify</a:t>
            </a:r>
            <a:endParaRPr lang="en-US" sz="1700" dirty="0"/>
          </a:p>
        </p:txBody>
      </p:sp>
      <p:sp>
        <p:nvSpPr>
          <p:cNvPr id="13" name="Text 7"/>
          <p:cNvSpPr/>
          <p:nvPr/>
        </p:nvSpPr>
        <p:spPr>
          <a:xfrm>
            <a:off x="5935504" y="7240786"/>
            <a:ext cx="3324225" cy="491728"/>
          </a:xfrm>
          <a:prstGeom prst="rect">
            <a:avLst/>
          </a:prstGeom>
          <a:noFill/>
          <a:ln/>
        </p:spPr>
        <p:txBody>
          <a:bodyPr wrap="square" lIns="0" tIns="0" rIns="0" bIns="0" rtlCol="0" anchor="t"/>
          <a:lstStyle/>
          <a:p>
            <a:pPr marL="0" indent="0" algn="l">
              <a:lnSpc>
                <a:spcPts val="1900"/>
              </a:lnSpc>
              <a:buNone/>
            </a:pPr>
            <a:r>
              <a:rPr lang="en-US" sz="1350" dirty="0">
                <a:solidFill>
                  <a:srgbClr val="4A4A45"/>
                </a:solidFill>
                <a:latin typeface="Lato" pitchFamily="34" charset="0"/>
                <a:ea typeface="Lato" pitchFamily="34" charset="-122"/>
                <a:cs typeface="Lato" pitchFamily="34" charset="-120"/>
              </a:rPr>
              <a:t>Cross-reference sources to confirm accuracy and resolve conflicts.</a:t>
            </a:r>
            <a:endParaRPr lang="en-US" sz="1350" dirty="0"/>
          </a:p>
        </p:txBody>
      </p:sp>
      <p:pic>
        <p:nvPicPr>
          <p:cNvPr id="14" name="Image 4"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91543" y="6894433"/>
            <a:ext cx="260866" cy="260866"/>
          </a:xfrm>
          <a:prstGeom prst="rect">
            <a:avLst/>
          </a:prstGeom>
        </p:spPr>
      </p:pic>
      <p:sp>
        <p:nvSpPr>
          <p:cNvPr id="15" name="Text 8"/>
          <p:cNvSpPr/>
          <p:nvPr/>
        </p:nvSpPr>
        <p:spPr>
          <a:xfrm>
            <a:off x="9991487" y="6889075"/>
            <a:ext cx="2174081" cy="271701"/>
          </a:xfrm>
          <a:prstGeom prst="rect">
            <a:avLst/>
          </a:prstGeom>
          <a:noFill/>
          <a:ln/>
        </p:spPr>
        <p:txBody>
          <a:bodyPr wrap="none" lIns="0" tIns="0" rIns="0" bIns="0" rtlCol="0" anchor="t"/>
          <a:lstStyle/>
          <a:p>
            <a:pPr marL="0" indent="0" algn="l">
              <a:lnSpc>
                <a:spcPts val="2100"/>
              </a:lnSpc>
              <a:buNone/>
            </a:pPr>
            <a:r>
              <a:rPr lang="en-US" sz="1700" b="1" dirty="0">
                <a:solidFill>
                  <a:srgbClr val="4A4A45"/>
                </a:solidFill>
                <a:latin typeface="Lato Bold" pitchFamily="34" charset="0"/>
                <a:ea typeface="Lato Bold" pitchFamily="34" charset="-122"/>
                <a:cs typeface="Lato Bold" pitchFamily="34" charset="-120"/>
              </a:rPr>
              <a:t>Document</a:t>
            </a:r>
            <a:endParaRPr lang="en-US" sz="1700" dirty="0"/>
          </a:p>
        </p:txBody>
      </p:sp>
      <p:sp>
        <p:nvSpPr>
          <p:cNvPr id="16" name="Text 9"/>
          <p:cNvSpPr/>
          <p:nvPr/>
        </p:nvSpPr>
        <p:spPr>
          <a:xfrm>
            <a:off x="9991487" y="7240786"/>
            <a:ext cx="3324225" cy="491728"/>
          </a:xfrm>
          <a:prstGeom prst="rect">
            <a:avLst/>
          </a:prstGeom>
          <a:noFill/>
          <a:ln/>
        </p:spPr>
        <p:txBody>
          <a:bodyPr wrap="square" lIns="0" tIns="0" rIns="0" bIns="0" rtlCol="0" anchor="t"/>
          <a:lstStyle/>
          <a:p>
            <a:pPr marL="0" indent="0" algn="l">
              <a:lnSpc>
                <a:spcPts val="1900"/>
              </a:lnSpc>
              <a:buNone/>
            </a:pPr>
            <a:r>
              <a:rPr lang="en-US" sz="1350" dirty="0">
                <a:solidFill>
                  <a:srgbClr val="4A4A45"/>
                </a:solidFill>
                <a:latin typeface="Lato" pitchFamily="34" charset="0"/>
                <a:ea typeface="Lato" pitchFamily="34" charset="-122"/>
                <a:cs typeface="Lato" pitchFamily="34" charset="-120"/>
              </a:rPr>
              <a:t>Record findings systematically with citations for future reference.</a:t>
            </a:r>
            <a:endParaRPr lang="en-US" sz="135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44260" y="850583"/>
            <a:ext cx="8800505" cy="664488"/>
          </a:xfrm>
          <a:prstGeom prst="rect">
            <a:avLst/>
          </a:prstGeom>
          <a:noFill/>
          <a:ln/>
        </p:spPr>
        <p:txBody>
          <a:bodyPr wrap="none" lIns="0" tIns="0" rIns="0" bIns="0" rtlCol="0" anchor="t"/>
          <a:lstStyle/>
          <a:p>
            <a:pPr marL="0" indent="0" algn="l">
              <a:lnSpc>
                <a:spcPts val="5200"/>
              </a:lnSpc>
              <a:buNone/>
            </a:pPr>
            <a:r>
              <a:rPr lang="en-US" sz="4150" b="1" dirty="0">
                <a:solidFill>
                  <a:srgbClr val="282824"/>
                </a:solidFill>
                <a:latin typeface="Lato Bold" pitchFamily="34" charset="0"/>
                <a:ea typeface="Lato Bold" pitchFamily="34" charset="-122"/>
                <a:cs typeface="Lato Bold" pitchFamily="34" charset="-120"/>
              </a:rPr>
              <a:t>The Value of the Reference Interview</a:t>
            </a:r>
            <a:endParaRPr lang="en-US" sz="4150" dirty="0"/>
          </a:p>
        </p:txBody>
      </p:sp>
      <p:sp>
        <p:nvSpPr>
          <p:cNvPr id="3" name="Text 1"/>
          <p:cNvSpPr/>
          <p:nvPr/>
        </p:nvSpPr>
        <p:spPr>
          <a:xfrm>
            <a:off x="744260" y="1814036"/>
            <a:ext cx="13141881" cy="659130"/>
          </a:xfrm>
          <a:prstGeom prst="rect">
            <a:avLst/>
          </a:prstGeom>
          <a:noFill/>
          <a:ln/>
        </p:spPr>
        <p:txBody>
          <a:bodyPr wrap="square" lIns="0" tIns="0" rIns="0" bIns="0" rtlCol="0" anchor="t"/>
          <a:lstStyle/>
          <a:p>
            <a:pPr marL="0" indent="0" algn="l">
              <a:lnSpc>
                <a:spcPts val="2550"/>
              </a:lnSpc>
              <a:buNone/>
            </a:pPr>
            <a:r>
              <a:rPr lang="en-US" sz="1650" dirty="0">
                <a:solidFill>
                  <a:srgbClr val="4A4A45"/>
                </a:solidFill>
                <a:latin typeface="Lato" pitchFamily="34" charset="0"/>
                <a:ea typeface="Lato" pitchFamily="34" charset="-122"/>
                <a:cs typeface="Lato" pitchFamily="34" charset="-120"/>
              </a:rPr>
              <a:t>A successful reference interview is crucial for guiding patrons through complex genealogical research, ensuring they find the information they need efficiently and effectively.</a:t>
            </a:r>
            <a:endParaRPr lang="en-US" sz="1650" dirty="0"/>
          </a:p>
        </p:txBody>
      </p:sp>
      <p:sp>
        <p:nvSpPr>
          <p:cNvPr id="4" name="Shape 2"/>
          <p:cNvSpPr/>
          <p:nvPr/>
        </p:nvSpPr>
        <p:spPr>
          <a:xfrm>
            <a:off x="744260" y="2697361"/>
            <a:ext cx="4247674" cy="2900243"/>
          </a:xfrm>
          <a:prstGeom prst="roundRect">
            <a:avLst>
              <a:gd name="adj" fmla="val 1100"/>
            </a:avLst>
          </a:prstGeom>
          <a:solidFill>
            <a:srgbClr val="EFECE6"/>
          </a:solidFill>
          <a:ln w="22860">
            <a:solidFill>
              <a:srgbClr val="CBC5B8"/>
            </a:solidFill>
            <a:prstDash val="solid"/>
          </a:ln>
        </p:spPr>
        <p:txBody>
          <a:bodyPr/>
          <a:lstStyle/>
          <a:p>
            <a:endParaRPr lang="en-US"/>
          </a:p>
        </p:txBody>
      </p:sp>
      <p:sp>
        <p:nvSpPr>
          <p:cNvPr id="5" name="Text 3"/>
          <p:cNvSpPr/>
          <p:nvPr/>
        </p:nvSpPr>
        <p:spPr>
          <a:xfrm>
            <a:off x="979765" y="2932867"/>
            <a:ext cx="2658070" cy="332303"/>
          </a:xfrm>
          <a:prstGeom prst="rect">
            <a:avLst/>
          </a:prstGeom>
          <a:noFill/>
          <a:ln/>
        </p:spPr>
        <p:txBody>
          <a:bodyPr wrap="none" lIns="0" tIns="0" rIns="0" bIns="0" rtlCol="0" anchor="t"/>
          <a:lstStyle/>
          <a:p>
            <a:pPr marL="0" indent="0" algn="l">
              <a:lnSpc>
                <a:spcPts val="2600"/>
              </a:lnSpc>
              <a:buNone/>
            </a:pPr>
            <a:r>
              <a:rPr lang="en-US" sz="2050" b="1" dirty="0">
                <a:solidFill>
                  <a:srgbClr val="4A4A45"/>
                </a:solidFill>
                <a:latin typeface="Lato Bold" pitchFamily="34" charset="0"/>
                <a:ea typeface="Lato Bold" pitchFamily="34" charset="-122"/>
                <a:cs typeface="Lato Bold" pitchFamily="34" charset="-120"/>
              </a:rPr>
              <a:t>Uncovers True Needs</a:t>
            </a:r>
            <a:endParaRPr lang="en-US" sz="2050" dirty="0"/>
          </a:p>
        </p:txBody>
      </p:sp>
      <p:sp>
        <p:nvSpPr>
          <p:cNvPr id="6" name="Text 4"/>
          <p:cNvSpPr/>
          <p:nvPr/>
        </p:nvSpPr>
        <p:spPr>
          <a:xfrm>
            <a:off x="979765" y="3384709"/>
            <a:ext cx="3776662" cy="1977390"/>
          </a:xfrm>
          <a:prstGeom prst="rect">
            <a:avLst/>
          </a:prstGeom>
          <a:noFill/>
          <a:ln/>
        </p:spPr>
        <p:txBody>
          <a:bodyPr wrap="square" lIns="0" tIns="0" rIns="0" bIns="0" rtlCol="0" anchor="t"/>
          <a:lstStyle/>
          <a:p>
            <a:pPr marL="0" indent="0" algn="l">
              <a:lnSpc>
                <a:spcPts val="2550"/>
              </a:lnSpc>
              <a:buNone/>
            </a:pPr>
            <a:r>
              <a:rPr lang="en-US" sz="1650" dirty="0">
                <a:solidFill>
                  <a:srgbClr val="4A4A45"/>
                </a:solidFill>
                <a:latin typeface="Lato" pitchFamily="34" charset="0"/>
                <a:ea typeface="Lato" pitchFamily="34" charset="-122"/>
                <a:cs typeface="Lato" pitchFamily="34" charset="-120"/>
              </a:rPr>
              <a:t>Move beyond surface-level questions to understand the patron's specific research goals, current progress, and the challenges (or "brick walls") they've encountered. This helps you understand what they're really looking for.</a:t>
            </a:r>
            <a:endParaRPr lang="en-US" sz="1650" dirty="0"/>
          </a:p>
        </p:txBody>
      </p:sp>
      <p:sp>
        <p:nvSpPr>
          <p:cNvPr id="7" name="Shape 5"/>
          <p:cNvSpPr/>
          <p:nvPr/>
        </p:nvSpPr>
        <p:spPr>
          <a:xfrm>
            <a:off x="5191244" y="2697361"/>
            <a:ext cx="4247793" cy="2900243"/>
          </a:xfrm>
          <a:prstGeom prst="roundRect">
            <a:avLst>
              <a:gd name="adj" fmla="val 1100"/>
            </a:avLst>
          </a:prstGeom>
          <a:solidFill>
            <a:srgbClr val="EFECE6"/>
          </a:solidFill>
          <a:ln w="22860">
            <a:solidFill>
              <a:srgbClr val="CBC5B8"/>
            </a:solidFill>
            <a:prstDash val="solid"/>
          </a:ln>
        </p:spPr>
        <p:txBody>
          <a:bodyPr/>
          <a:lstStyle/>
          <a:p>
            <a:endParaRPr lang="en-US"/>
          </a:p>
        </p:txBody>
      </p:sp>
      <p:sp>
        <p:nvSpPr>
          <p:cNvPr id="8" name="Text 6"/>
          <p:cNvSpPr/>
          <p:nvPr/>
        </p:nvSpPr>
        <p:spPr>
          <a:xfrm>
            <a:off x="5426750" y="2932867"/>
            <a:ext cx="3545443" cy="332303"/>
          </a:xfrm>
          <a:prstGeom prst="rect">
            <a:avLst/>
          </a:prstGeom>
          <a:noFill/>
          <a:ln/>
        </p:spPr>
        <p:txBody>
          <a:bodyPr wrap="none" lIns="0" tIns="0" rIns="0" bIns="0" rtlCol="0" anchor="t"/>
          <a:lstStyle/>
          <a:p>
            <a:pPr marL="0" indent="0" algn="l">
              <a:lnSpc>
                <a:spcPts val="2600"/>
              </a:lnSpc>
              <a:buNone/>
            </a:pPr>
            <a:r>
              <a:rPr lang="en-US" sz="2050" b="1" dirty="0">
                <a:solidFill>
                  <a:srgbClr val="4A4A45"/>
                </a:solidFill>
                <a:latin typeface="Lato Bold" pitchFamily="34" charset="0"/>
                <a:ea typeface="Lato Bold" pitchFamily="34" charset="-122"/>
                <a:cs typeface="Lato Bold" pitchFamily="34" charset="-120"/>
              </a:rPr>
              <a:t>Guides to the Right Resources</a:t>
            </a:r>
            <a:endParaRPr lang="en-US" sz="2050" dirty="0"/>
          </a:p>
        </p:txBody>
      </p:sp>
      <p:sp>
        <p:nvSpPr>
          <p:cNvPr id="9" name="Text 7"/>
          <p:cNvSpPr/>
          <p:nvPr/>
        </p:nvSpPr>
        <p:spPr>
          <a:xfrm>
            <a:off x="5426750" y="3384709"/>
            <a:ext cx="3776782" cy="1647825"/>
          </a:xfrm>
          <a:prstGeom prst="rect">
            <a:avLst/>
          </a:prstGeom>
          <a:noFill/>
          <a:ln/>
        </p:spPr>
        <p:txBody>
          <a:bodyPr wrap="square" lIns="0" tIns="0" rIns="0" bIns="0" rtlCol="0" anchor="t"/>
          <a:lstStyle/>
          <a:p>
            <a:pPr marL="0" indent="0" algn="l">
              <a:lnSpc>
                <a:spcPts val="2550"/>
              </a:lnSpc>
              <a:buNone/>
            </a:pPr>
            <a:r>
              <a:rPr lang="en-US" sz="1650" dirty="0">
                <a:solidFill>
                  <a:srgbClr val="4A4A45"/>
                </a:solidFill>
                <a:latin typeface="Lato" pitchFamily="34" charset="0"/>
                <a:ea typeface="Lato" pitchFamily="34" charset="-122"/>
                <a:cs typeface="Lato" pitchFamily="34" charset="-120"/>
              </a:rPr>
              <a:t>By understanding their situation, you can direct them to the most relevant specialized collections, online databases, microfilms, and local resources, saving them valuable time and effort.</a:t>
            </a:r>
            <a:endParaRPr lang="en-US" sz="1650" dirty="0"/>
          </a:p>
        </p:txBody>
      </p:sp>
      <p:sp>
        <p:nvSpPr>
          <p:cNvPr id="10" name="Shape 8"/>
          <p:cNvSpPr/>
          <p:nvPr/>
        </p:nvSpPr>
        <p:spPr>
          <a:xfrm>
            <a:off x="9638348" y="2697361"/>
            <a:ext cx="4247793" cy="2900243"/>
          </a:xfrm>
          <a:prstGeom prst="roundRect">
            <a:avLst>
              <a:gd name="adj" fmla="val 1100"/>
            </a:avLst>
          </a:prstGeom>
          <a:solidFill>
            <a:srgbClr val="EFECE6"/>
          </a:solidFill>
          <a:ln w="22860">
            <a:solidFill>
              <a:srgbClr val="CBC5B8"/>
            </a:solidFill>
            <a:prstDash val="solid"/>
          </a:ln>
        </p:spPr>
        <p:txBody>
          <a:bodyPr/>
          <a:lstStyle/>
          <a:p>
            <a:endParaRPr lang="en-US"/>
          </a:p>
        </p:txBody>
      </p:sp>
      <p:sp>
        <p:nvSpPr>
          <p:cNvPr id="11" name="Text 9"/>
          <p:cNvSpPr/>
          <p:nvPr/>
        </p:nvSpPr>
        <p:spPr>
          <a:xfrm>
            <a:off x="9873853" y="2932867"/>
            <a:ext cx="3077885" cy="332303"/>
          </a:xfrm>
          <a:prstGeom prst="rect">
            <a:avLst/>
          </a:prstGeom>
          <a:noFill/>
          <a:ln/>
        </p:spPr>
        <p:txBody>
          <a:bodyPr wrap="none" lIns="0" tIns="0" rIns="0" bIns="0" rtlCol="0" anchor="t"/>
          <a:lstStyle/>
          <a:p>
            <a:pPr marL="0" indent="0" algn="l">
              <a:lnSpc>
                <a:spcPts val="2600"/>
              </a:lnSpc>
              <a:buNone/>
            </a:pPr>
            <a:r>
              <a:rPr lang="en-US" sz="2050" b="1" dirty="0">
                <a:solidFill>
                  <a:srgbClr val="4A4A45"/>
                </a:solidFill>
                <a:latin typeface="Lato Bold" pitchFamily="34" charset="0"/>
                <a:ea typeface="Lato Bold" pitchFamily="34" charset="-122"/>
                <a:cs typeface="Lato Bold" pitchFamily="34" charset="-120"/>
              </a:rPr>
              <a:t>Empowers Research Skills</a:t>
            </a:r>
            <a:endParaRPr lang="en-US" sz="2050" dirty="0"/>
          </a:p>
        </p:txBody>
      </p:sp>
      <p:sp>
        <p:nvSpPr>
          <p:cNvPr id="12" name="Text 10"/>
          <p:cNvSpPr/>
          <p:nvPr/>
        </p:nvSpPr>
        <p:spPr>
          <a:xfrm>
            <a:off x="9873853" y="3384709"/>
            <a:ext cx="3776782" cy="1647825"/>
          </a:xfrm>
          <a:prstGeom prst="rect">
            <a:avLst/>
          </a:prstGeom>
          <a:noFill/>
          <a:ln/>
        </p:spPr>
        <p:txBody>
          <a:bodyPr wrap="square" lIns="0" tIns="0" rIns="0" bIns="0" rtlCol="0" anchor="t"/>
          <a:lstStyle/>
          <a:p>
            <a:pPr marL="0" indent="0" algn="l">
              <a:lnSpc>
                <a:spcPts val="2550"/>
              </a:lnSpc>
              <a:buNone/>
            </a:pPr>
            <a:r>
              <a:rPr lang="en-US" sz="1650" dirty="0">
                <a:solidFill>
                  <a:srgbClr val="4A4A45"/>
                </a:solidFill>
                <a:latin typeface="Lato" pitchFamily="34" charset="0"/>
                <a:ea typeface="Lato" pitchFamily="34" charset="-122"/>
                <a:cs typeface="Lato" pitchFamily="34" charset="-120"/>
              </a:rPr>
              <a:t>A good interview educates patrons on effective search strategies, critical source evaluation, and efficient record organization, building their confidence as independent researchers.</a:t>
            </a:r>
            <a:endParaRPr lang="en-US" sz="1650" dirty="0"/>
          </a:p>
        </p:txBody>
      </p:sp>
      <p:sp>
        <p:nvSpPr>
          <p:cNvPr id="13" name="Shape 11"/>
          <p:cNvSpPr/>
          <p:nvPr/>
        </p:nvSpPr>
        <p:spPr>
          <a:xfrm>
            <a:off x="744260" y="5796915"/>
            <a:ext cx="13141881" cy="1581983"/>
          </a:xfrm>
          <a:prstGeom prst="roundRect">
            <a:avLst>
              <a:gd name="adj" fmla="val 2016"/>
            </a:avLst>
          </a:prstGeom>
          <a:solidFill>
            <a:srgbClr val="EFECE6"/>
          </a:solidFill>
          <a:ln w="22860">
            <a:solidFill>
              <a:srgbClr val="CBC5B8"/>
            </a:solidFill>
            <a:prstDash val="solid"/>
          </a:ln>
        </p:spPr>
        <p:txBody>
          <a:bodyPr/>
          <a:lstStyle/>
          <a:p>
            <a:endParaRPr lang="en-US"/>
          </a:p>
        </p:txBody>
      </p:sp>
      <p:sp>
        <p:nvSpPr>
          <p:cNvPr id="14" name="Text 12"/>
          <p:cNvSpPr/>
          <p:nvPr/>
        </p:nvSpPr>
        <p:spPr>
          <a:xfrm>
            <a:off x="979765" y="6032421"/>
            <a:ext cx="4729043" cy="332303"/>
          </a:xfrm>
          <a:prstGeom prst="rect">
            <a:avLst/>
          </a:prstGeom>
          <a:noFill/>
          <a:ln/>
        </p:spPr>
        <p:txBody>
          <a:bodyPr wrap="none" lIns="0" tIns="0" rIns="0" bIns="0" rtlCol="0" anchor="t"/>
          <a:lstStyle/>
          <a:p>
            <a:pPr marL="0" indent="0" algn="l">
              <a:lnSpc>
                <a:spcPts val="2600"/>
              </a:lnSpc>
              <a:buNone/>
            </a:pPr>
            <a:r>
              <a:rPr lang="en-US" sz="2050" b="1" dirty="0">
                <a:solidFill>
                  <a:srgbClr val="4A4A45"/>
                </a:solidFill>
                <a:latin typeface="Lato Bold" pitchFamily="34" charset="0"/>
                <a:ea typeface="Lato Bold" pitchFamily="34" charset="-122"/>
                <a:cs typeface="Lato Bold" pitchFamily="34" charset="-120"/>
              </a:rPr>
              <a:t>Manages Expectations &amp; Builds Rapport</a:t>
            </a:r>
            <a:endParaRPr lang="en-US" sz="2050" dirty="0"/>
          </a:p>
        </p:txBody>
      </p:sp>
      <p:sp>
        <p:nvSpPr>
          <p:cNvPr id="15" name="Text 13"/>
          <p:cNvSpPr/>
          <p:nvPr/>
        </p:nvSpPr>
        <p:spPr>
          <a:xfrm>
            <a:off x="979765" y="6484263"/>
            <a:ext cx="12670869" cy="659130"/>
          </a:xfrm>
          <a:prstGeom prst="rect">
            <a:avLst/>
          </a:prstGeom>
          <a:noFill/>
          <a:ln/>
        </p:spPr>
        <p:txBody>
          <a:bodyPr wrap="square" lIns="0" tIns="0" rIns="0" bIns="0" rtlCol="0" anchor="t"/>
          <a:lstStyle/>
          <a:p>
            <a:pPr marL="0" indent="0" algn="l">
              <a:lnSpc>
                <a:spcPts val="2550"/>
              </a:lnSpc>
              <a:buNone/>
            </a:pPr>
            <a:r>
              <a:rPr lang="en-US" sz="1650" dirty="0">
                <a:solidFill>
                  <a:srgbClr val="4A4A45"/>
                </a:solidFill>
                <a:latin typeface="Lato" pitchFamily="34" charset="0"/>
                <a:ea typeface="Lato" pitchFamily="34" charset="-122"/>
                <a:cs typeface="Lato" pitchFamily="34" charset="-120"/>
              </a:rPr>
              <a:t>It sets realistic expectations about the genealogical process while fostering a supportive relationship that encourages ongoing research and future library visits.</a:t>
            </a:r>
            <a:endParaRPr lang="en-US" sz="165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087189" y="859988"/>
            <a:ext cx="7942421" cy="1072991"/>
          </a:xfrm>
          <a:prstGeom prst="rect">
            <a:avLst/>
          </a:prstGeom>
          <a:noFill/>
          <a:ln/>
        </p:spPr>
        <p:txBody>
          <a:bodyPr wrap="square" lIns="0" tIns="0" rIns="0" bIns="0" rtlCol="0" anchor="t"/>
          <a:lstStyle/>
          <a:p>
            <a:pPr marL="0" indent="0" algn="l">
              <a:lnSpc>
                <a:spcPts val="4200"/>
              </a:lnSpc>
              <a:buNone/>
            </a:pPr>
            <a:r>
              <a:rPr lang="en-US" sz="3350" b="1" dirty="0">
                <a:solidFill>
                  <a:srgbClr val="282824"/>
                </a:solidFill>
                <a:latin typeface="Lato Bold" pitchFamily="34" charset="0"/>
                <a:ea typeface="Lato Bold" pitchFamily="34" charset="-122"/>
                <a:cs typeface="Lato Bold" pitchFamily="34" charset="-120"/>
              </a:rPr>
              <a:t>How to Conduct a Genealogy Reference Interview</a:t>
            </a:r>
            <a:endParaRPr lang="en-US" sz="3350" dirty="0"/>
          </a:p>
        </p:txBody>
      </p:sp>
      <p:sp>
        <p:nvSpPr>
          <p:cNvPr id="4" name="Text 1"/>
          <p:cNvSpPr/>
          <p:nvPr/>
        </p:nvSpPr>
        <p:spPr>
          <a:xfrm>
            <a:off x="6087189" y="2127766"/>
            <a:ext cx="7942421" cy="241221"/>
          </a:xfrm>
          <a:prstGeom prst="rect">
            <a:avLst/>
          </a:prstGeom>
          <a:noFill/>
          <a:ln/>
        </p:spPr>
        <p:txBody>
          <a:bodyPr wrap="none" lIns="0" tIns="0" rIns="0" bIns="0" rtlCol="0" anchor="t"/>
          <a:lstStyle/>
          <a:p>
            <a:pPr marL="0" indent="0" algn="l">
              <a:lnSpc>
                <a:spcPts val="1850"/>
              </a:lnSpc>
              <a:buNone/>
            </a:pPr>
            <a:r>
              <a:rPr lang="en-US" sz="1350" dirty="0">
                <a:solidFill>
                  <a:srgbClr val="4A4A45"/>
                </a:solidFill>
                <a:latin typeface="Lato" pitchFamily="34" charset="0"/>
                <a:ea typeface="Lato" pitchFamily="34" charset="-122"/>
                <a:cs typeface="Lato" pitchFamily="34" charset="-120"/>
              </a:rPr>
              <a:t>A focused conversation at the start saves significant time and sets patrons up for success.</a:t>
            </a:r>
            <a:endParaRPr lang="en-US" sz="1350" dirty="0"/>
          </a:p>
        </p:txBody>
      </p:sp>
      <p:sp>
        <p:nvSpPr>
          <p:cNvPr id="5" name="Text 2"/>
          <p:cNvSpPr/>
          <p:nvPr/>
        </p:nvSpPr>
        <p:spPr>
          <a:xfrm>
            <a:off x="6087189" y="2515076"/>
            <a:ext cx="171569" cy="214551"/>
          </a:xfrm>
          <a:prstGeom prst="rect">
            <a:avLst/>
          </a:prstGeom>
          <a:noFill/>
          <a:ln/>
        </p:spPr>
        <p:txBody>
          <a:bodyPr wrap="none" lIns="0" tIns="0" rIns="0" bIns="0" rtlCol="0" anchor="t"/>
          <a:lstStyle/>
          <a:p>
            <a:pPr marL="0" indent="0" algn="l">
              <a:lnSpc>
                <a:spcPts val="1850"/>
              </a:lnSpc>
              <a:buNone/>
            </a:pPr>
            <a:r>
              <a:rPr lang="en-US" sz="1350" dirty="0">
                <a:solidFill>
                  <a:srgbClr val="4A4A45"/>
                </a:solidFill>
                <a:latin typeface="Lato Light" pitchFamily="34" charset="0"/>
                <a:ea typeface="Lato Light" pitchFamily="34" charset="-122"/>
                <a:cs typeface="Lato Light" pitchFamily="34" charset="-120"/>
              </a:rPr>
              <a:t>01</a:t>
            </a:r>
            <a:endParaRPr lang="en-US" sz="1350" dirty="0"/>
          </a:p>
        </p:txBody>
      </p:sp>
      <p:sp>
        <p:nvSpPr>
          <p:cNvPr id="6" name="Shape 3"/>
          <p:cNvSpPr/>
          <p:nvPr/>
        </p:nvSpPr>
        <p:spPr>
          <a:xfrm>
            <a:off x="6087189" y="2783919"/>
            <a:ext cx="7942421" cy="22860"/>
          </a:xfrm>
          <a:prstGeom prst="rect">
            <a:avLst/>
          </a:prstGeom>
          <a:solidFill>
            <a:srgbClr val="282824"/>
          </a:solidFill>
          <a:ln/>
        </p:spPr>
        <p:txBody>
          <a:bodyPr/>
          <a:lstStyle/>
          <a:p>
            <a:endParaRPr lang="en-US"/>
          </a:p>
        </p:txBody>
      </p:sp>
      <p:sp>
        <p:nvSpPr>
          <p:cNvPr id="7" name="Text 4"/>
          <p:cNvSpPr/>
          <p:nvPr/>
        </p:nvSpPr>
        <p:spPr>
          <a:xfrm>
            <a:off x="6087189" y="2915364"/>
            <a:ext cx="2534960" cy="268129"/>
          </a:xfrm>
          <a:prstGeom prst="rect">
            <a:avLst/>
          </a:prstGeom>
          <a:noFill/>
          <a:ln/>
        </p:spPr>
        <p:txBody>
          <a:bodyPr wrap="none" lIns="0" tIns="0" rIns="0" bIns="0" rtlCol="0" anchor="t"/>
          <a:lstStyle/>
          <a:p>
            <a:pPr marL="0" indent="0" algn="l">
              <a:lnSpc>
                <a:spcPts val="2100"/>
              </a:lnSpc>
              <a:buNone/>
            </a:pPr>
            <a:r>
              <a:rPr lang="en-US" sz="1650" b="1" dirty="0">
                <a:solidFill>
                  <a:srgbClr val="4A4A45"/>
                </a:solidFill>
                <a:latin typeface="Lato Bold" pitchFamily="34" charset="0"/>
                <a:ea typeface="Lato Bold" pitchFamily="34" charset="-122"/>
                <a:cs typeface="Lato Bold" pitchFamily="34" charset="-120"/>
              </a:rPr>
              <a:t>Assess Experience &amp; Goals</a:t>
            </a:r>
            <a:endParaRPr lang="en-US" sz="1650" dirty="0"/>
          </a:p>
        </p:txBody>
      </p:sp>
      <p:sp>
        <p:nvSpPr>
          <p:cNvPr id="8" name="Text 5"/>
          <p:cNvSpPr/>
          <p:nvPr/>
        </p:nvSpPr>
        <p:spPr>
          <a:xfrm>
            <a:off x="6087189" y="3261360"/>
            <a:ext cx="7942421" cy="241221"/>
          </a:xfrm>
          <a:prstGeom prst="rect">
            <a:avLst/>
          </a:prstGeom>
          <a:noFill/>
          <a:ln/>
        </p:spPr>
        <p:txBody>
          <a:bodyPr wrap="none" lIns="0" tIns="0" rIns="0" bIns="0" rtlCol="0" anchor="t"/>
          <a:lstStyle/>
          <a:p>
            <a:pPr marL="0" indent="0" algn="l">
              <a:lnSpc>
                <a:spcPts val="1850"/>
              </a:lnSpc>
              <a:buNone/>
            </a:pPr>
            <a:r>
              <a:rPr lang="en-US" sz="1350" dirty="0">
                <a:solidFill>
                  <a:srgbClr val="4A4A45"/>
                </a:solidFill>
                <a:latin typeface="Lato" pitchFamily="34" charset="0"/>
                <a:ea typeface="Lato" pitchFamily="34" charset="-122"/>
                <a:cs typeface="Lato" pitchFamily="34" charset="-120"/>
              </a:rPr>
              <a:t>Ask how far along they are and what they hope to discover.</a:t>
            </a:r>
            <a:endParaRPr lang="en-US" sz="1350" dirty="0"/>
          </a:p>
        </p:txBody>
      </p:sp>
      <p:sp>
        <p:nvSpPr>
          <p:cNvPr id="9" name="Text 6"/>
          <p:cNvSpPr/>
          <p:nvPr/>
        </p:nvSpPr>
        <p:spPr>
          <a:xfrm>
            <a:off x="6087189" y="3761184"/>
            <a:ext cx="171569" cy="214551"/>
          </a:xfrm>
          <a:prstGeom prst="rect">
            <a:avLst/>
          </a:prstGeom>
          <a:noFill/>
          <a:ln/>
        </p:spPr>
        <p:txBody>
          <a:bodyPr wrap="none" lIns="0" tIns="0" rIns="0" bIns="0" rtlCol="0" anchor="t"/>
          <a:lstStyle/>
          <a:p>
            <a:pPr marL="0" indent="0" algn="l">
              <a:lnSpc>
                <a:spcPts val="1850"/>
              </a:lnSpc>
              <a:buNone/>
            </a:pPr>
            <a:r>
              <a:rPr lang="en-US" sz="1350" dirty="0">
                <a:solidFill>
                  <a:srgbClr val="4A4A45"/>
                </a:solidFill>
                <a:latin typeface="Lato Light" pitchFamily="34" charset="0"/>
                <a:ea typeface="Lato Light" pitchFamily="34" charset="-122"/>
                <a:cs typeface="Lato Light" pitchFamily="34" charset="-120"/>
              </a:rPr>
              <a:t>02</a:t>
            </a:r>
            <a:endParaRPr lang="en-US" sz="1350" dirty="0"/>
          </a:p>
        </p:txBody>
      </p:sp>
      <p:sp>
        <p:nvSpPr>
          <p:cNvPr id="10" name="Shape 7"/>
          <p:cNvSpPr/>
          <p:nvPr/>
        </p:nvSpPr>
        <p:spPr>
          <a:xfrm>
            <a:off x="6087189" y="4030027"/>
            <a:ext cx="7942421" cy="22860"/>
          </a:xfrm>
          <a:prstGeom prst="rect">
            <a:avLst/>
          </a:prstGeom>
          <a:solidFill>
            <a:srgbClr val="282824"/>
          </a:solidFill>
          <a:ln/>
        </p:spPr>
        <p:txBody>
          <a:bodyPr/>
          <a:lstStyle/>
          <a:p>
            <a:endParaRPr lang="en-US"/>
          </a:p>
        </p:txBody>
      </p:sp>
      <p:sp>
        <p:nvSpPr>
          <p:cNvPr id="11" name="Text 8"/>
          <p:cNvSpPr/>
          <p:nvPr/>
        </p:nvSpPr>
        <p:spPr>
          <a:xfrm>
            <a:off x="6087189" y="4161472"/>
            <a:ext cx="2182297" cy="268129"/>
          </a:xfrm>
          <a:prstGeom prst="rect">
            <a:avLst/>
          </a:prstGeom>
          <a:noFill/>
          <a:ln/>
        </p:spPr>
        <p:txBody>
          <a:bodyPr wrap="none" lIns="0" tIns="0" rIns="0" bIns="0" rtlCol="0" anchor="t"/>
          <a:lstStyle/>
          <a:p>
            <a:pPr marL="0" indent="0" algn="l">
              <a:lnSpc>
                <a:spcPts val="2100"/>
              </a:lnSpc>
              <a:buNone/>
            </a:pPr>
            <a:r>
              <a:rPr lang="en-US" sz="1650" b="1" dirty="0">
                <a:solidFill>
                  <a:srgbClr val="4A4A45"/>
                </a:solidFill>
                <a:latin typeface="Lato Bold" pitchFamily="34" charset="0"/>
                <a:ea typeface="Lato Bold" pitchFamily="34" charset="-122"/>
                <a:cs typeface="Lato Bold" pitchFamily="34" charset="-120"/>
              </a:rPr>
              <a:t>Identify Key Ancestors</a:t>
            </a:r>
            <a:endParaRPr lang="en-US" sz="1650" dirty="0"/>
          </a:p>
        </p:txBody>
      </p:sp>
      <p:sp>
        <p:nvSpPr>
          <p:cNvPr id="12" name="Text 9"/>
          <p:cNvSpPr/>
          <p:nvPr/>
        </p:nvSpPr>
        <p:spPr>
          <a:xfrm>
            <a:off x="6087189" y="4507468"/>
            <a:ext cx="7942421" cy="241221"/>
          </a:xfrm>
          <a:prstGeom prst="rect">
            <a:avLst/>
          </a:prstGeom>
          <a:noFill/>
          <a:ln/>
        </p:spPr>
        <p:txBody>
          <a:bodyPr wrap="none" lIns="0" tIns="0" rIns="0" bIns="0" rtlCol="0" anchor="t"/>
          <a:lstStyle/>
          <a:p>
            <a:pPr marL="0" indent="0" algn="l">
              <a:lnSpc>
                <a:spcPts val="1850"/>
              </a:lnSpc>
              <a:buNone/>
            </a:pPr>
            <a:r>
              <a:rPr lang="en-US" sz="1350" dirty="0">
                <a:solidFill>
                  <a:srgbClr val="4A4A45"/>
                </a:solidFill>
                <a:latin typeface="Lato" pitchFamily="34" charset="0"/>
                <a:ea typeface="Lato" pitchFamily="34" charset="-122"/>
                <a:cs typeface="Lato" pitchFamily="34" charset="-120"/>
              </a:rPr>
              <a:t>Focus on specific names, family lines, or geographic origins.</a:t>
            </a:r>
            <a:endParaRPr lang="en-US" sz="1350" dirty="0"/>
          </a:p>
        </p:txBody>
      </p:sp>
      <p:sp>
        <p:nvSpPr>
          <p:cNvPr id="13" name="Text 10"/>
          <p:cNvSpPr/>
          <p:nvPr/>
        </p:nvSpPr>
        <p:spPr>
          <a:xfrm>
            <a:off x="6087189" y="5007292"/>
            <a:ext cx="171569" cy="214551"/>
          </a:xfrm>
          <a:prstGeom prst="rect">
            <a:avLst/>
          </a:prstGeom>
          <a:noFill/>
          <a:ln/>
        </p:spPr>
        <p:txBody>
          <a:bodyPr wrap="none" lIns="0" tIns="0" rIns="0" bIns="0" rtlCol="0" anchor="t"/>
          <a:lstStyle/>
          <a:p>
            <a:pPr marL="0" indent="0" algn="l">
              <a:lnSpc>
                <a:spcPts val="1850"/>
              </a:lnSpc>
              <a:buNone/>
            </a:pPr>
            <a:r>
              <a:rPr lang="en-US" sz="1350" dirty="0">
                <a:solidFill>
                  <a:srgbClr val="4A4A45"/>
                </a:solidFill>
                <a:latin typeface="Lato Light" pitchFamily="34" charset="0"/>
                <a:ea typeface="Lato Light" pitchFamily="34" charset="-122"/>
                <a:cs typeface="Lato Light" pitchFamily="34" charset="-120"/>
              </a:rPr>
              <a:t>03</a:t>
            </a:r>
            <a:endParaRPr lang="en-US" sz="1350" dirty="0"/>
          </a:p>
        </p:txBody>
      </p:sp>
      <p:sp>
        <p:nvSpPr>
          <p:cNvPr id="14" name="Shape 11"/>
          <p:cNvSpPr/>
          <p:nvPr/>
        </p:nvSpPr>
        <p:spPr>
          <a:xfrm>
            <a:off x="6087189" y="5276136"/>
            <a:ext cx="7942421" cy="22860"/>
          </a:xfrm>
          <a:prstGeom prst="rect">
            <a:avLst/>
          </a:prstGeom>
          <a:solidFill>
            <a:srgbClr val="282824"/>
          </a:solidFill>
          <a:ln/>
        </p:spPr>
        <p:txBody>
          <a:bodyPr/>
          <a:lstStyle/>
          <a:p>
            <a:endParaRPr lang="en-US"/>
          </a:p>
        </p:txBody>
      </p:sp>
      <p:sp>
        <p:nvSpPr>
          <p:cNvPr id="15" name="Text 12"/>
          <p:cNvSpPr/>
          <p:nvPr/>
        </p:nvSpPr>
        <p:spPr>
          <a:xfrm>
            <a:off x="6087189" y="5407581"/>
            <a:ext cx="2280642" cy="268129"/>
          </a:xfrm>
          <a:prstGeom prst="rect">
            <a:avLst/>
          </a:prstGeom>
          <a:noFill/>
          <a:ln/>
        </p:spPr>
        <p:txBody>
          <a:bodyPr wrap="none" lIns="0" tIns="0" rIns="0" bIns="0" rtlCol="0" anchor="t"/>
          <a:lstStyle/>
          <a:p>
            <a:pPr marL="0" indent="0" algn="l">
              <a:lnSpc>
                <a:spcPts val="2100"/>
              </a:lnSpc>
              <a:buNone/>
            </a:pPr>
            <a:r>
              <a:rPr lang="en-US" sz="1650" b="1" dirty="0">
                <a:solidFill>
                  <a:srgbClr val="4A4A45"/>
                </a:solidFill>
                <a:latin typeface="Lato Bold" pitchFamily="34" charset="0"/>
                <a:ea typeface="Lato Bold" pitchFamily="34" charset="-122"/>
                <a:cs typeface="Lato Bold" pitchFamily="34" charset="-120"/>
              </a:rPr>
              <a:t>Clarify Existing Records</a:t>
            </a:r>
            <a:endParaRPr lang="en-US" sz="1650" dirty="0"/>
          </a:p>
        </p:txBody>
      </p:sp>
      <p:sp>
        <p:nvSpPr>
          <p:cNvPr id="16" name="Text 13"/>
          <p:cNvSpPr/>
          <p:nvPr/>
        </p:nvSpPr>
        <p:spPr>
          <a:xfrm>
            <a:off x="6087189" y="5753576"/>
            <a:ext cx="7942421" cy="241221"/>
          </a:xfrm>
          <a:prstGeom prst="rect">
            <a:avLst/>
          </a:prstGeom>
          <a:noFill/>
          <a:ln/>
        </p:spPr>
        <p:txBody>
          <a:bodyPr wrap="none" lIns="0" tIns="0" rIns="0" bIns="0" rtlCol="0" anchor="t"/>
          <a:lstStyle/>
          <a:p>
            <a:pPr marL="0" indent="0" algn="l">
              <a:lnSpc>
                <a:spcPts val="1850"/>
              </a:lnSpc>
              <a:buNone/>
            </a:pPr>
            <a:r>
              <a:rPr lang="en-US" sz="1350" dirty="0">
                <a:solidFill>
                  <a:srgbClr val="4A4A45"/>
                </a:solidFill>
                <a:latin typeface="Lato" pitchFamily="34" charset="0"/>
                <a:ea typeface="Lato" pitchFamily="34" charset="-122"/>
                <a:cs typeface="Lato" pitchFamily="34" charset="-120"/>
              </a:rPr>
              <a:t>Find out what documents or information they already have in hand.</a:t>
            </a:r>
            <a:endParaRPr lang="en-US" sz="1350" dirty="0"/>
          </a:p>
        </p:txBody>
      </p:sp>
      <p:sp>
        <p:nvSpPr>
          <p:cNvPr id="17" name="Text 14"/>
          <p:cNvSpPr/>
          <p:nvPr/>
        </p:nvSpPr>
        <p:spPr>
          <a:xfrm>
            <a:off x="6087189" y="6253401"/>
            <a:ext cx="171569" cy="214551"/>
          </a:xfrm>
          <a:prstGeom prst="rect">
            <a:avLst/>
          </a:prstGeom>
          <a:noFill/>
          <a:ln/>
        </p:spPr>
        <p:txBody>
          <a:bodyPr wrap="none" lIns="0" tIns="0" rIns="0" bIns="0" rtlCol="0" anchor="t"/>
          <a:lstStyle/>
          <a:p>
            <a:pPr marL="0" indent="0" algn="l">
              <a:lnSpc>
                <a:spcPts val="1850"/>
              </a:lnSpc>
              <a:buNone/>
            </a:pPr>
            <a:r>
              <a:rPr lang="en-US" sz="1350" dirty="0">
                <a:solidFill>
                  <a:srgbClr val="4A4A45"/>
                </a:solidFill>
                <a:latin typeface="Lato Light" pitchFamily="34" charset="0"/>
                <a:ea typeface="Lato Light" pitchFamily="34" charset="-122"/>
                <a:cs typeface="Lato Light" pitchFamily="34" charset="-120"/>
              </a:rPr>
              <a:t>04</a:t>
            </a:r>
            <a:endParaRPr lang="en-US" sz="1350" dirty="0"/>
          </a:p>
        </p:txBody>
      </p:sp>
      <p:sp>
        <p:nvSpPr>
          <p:cNvPr id="18" name="Shape 15"/>
          <p:cNvSpPr/>
          <p:nvPr/>
        </p:nvSpPr>
        <p:spPr>
          <a:xfrm>
            <a:off x="6087189" y="6522244"/>
            <a:ext cx="7942421" cy="22860"/>
          </a:xfrm>
          <a:prstGeom prst="rect">
            <a:avLst/>
          </a:prstGeom>
          <a:solidFill>
            <a:srgbClr val="282824"/>
          </a:solidFill>
          <a:ln/>
        </p:spPr>
        <p:txBody>
          <a:bodyPr/>
          <a:lstStyle/>
          <a:p>
            <a:endParaRPr lang="en-US"/>
          </a:p>
        </p:txBody>
      </p:sp>
      <p:sp>
        <p:nvSpPr>
          <p:cNvPr id="19" name="Text 16"/>
          <p:cNvSpPr/>
          <p:nvPr/>
        </p:nvSpPr>
        <p:spPr>
          <a:xfrm>
            <a:off x="6087189" y="6653689"/>
            <a:ext cx="2145863" cy="268129"/>
          </a:xfrm>
          <a:prstGeom prst="rect">
            <a:avLst/>
          </a:prstGeom>
          <a:noFill/>
          <a:ln/>
        </p:spPr>
        <p:txBody>
          <a:bodyPr wrap="none" lIns="0" tIns="0" rIns="0" bIns="0" rtlCol="0" anchor="t"/>
          <a:lstStyle/>
          <a:p>
            <a:pPr marL="0" indent="0" algn="l">
              <a:lnSpc>
                <a:spcPts val="2100"/>
              </a:lnSpc>
              <a:buNone/>
            </a:pPr>
            <a:r>
              <a:rPr lang="en-US" sz="1650" b="1" dirty="0">
                <a:solidFill>
                  <a:srgbClr val="4A4A45"/>
                </a:solidFill>
                <a:latin typeface="Lato Bold" pitchFamily="34" charset="0"/>
                <a:ea typeface="Lato Bold" pitchFamily="34" charset="-122"/>
                <a:cs typeface="Lato Bold" pitchFamily="34" charset="-120"/>
              </a:rPr>
              <a:t>Guide to Next Steps</a:t>
            </a:r>
            <a:endParaRPr lang="en-US" sz="1650" dirty="0"/>
          </a:p>
        </p:txBody>
      </p:sp>
      <p:sp>
        <p:nvSpPr>
          <p:cNvPr id="20" name="Text 17"/>
          <p:cNvSpPr/>
          <p:nvPr/>
        </p:nvSpPr>
        <p:spPr>
          <a:xfrm>
            <a:off x="6087189" y="6999684"/>
            <a:ext cx="7942421" cy="241221"/>
          </a:xfrm>
          <a:prstGeom prst="rect">
            <a:avLst/>
          </a:prstGeom>
          <a:noFill/>
          <a:ln/>
        </p:spPr>
        <p:txBody>
          <a:bodyPr wrap="none" lIns="0" tIns="0" rIns="0" bIns="0" rtlCol="0" anchor="t"/>
          <a:lstStyle/>
          <a:p>
            <a:pPr marL="0" indent="0" algn="l">
              <a:lnSpc>
                <a:spcPts val="1850"/>
              </a:lnSpc>
              <a:buNone/>
            </a:pPr>
            <a:r>
              <a:rPr lang="en-US" sz="1350" dirty="0">
                <a:solidFill>
                  <a:srgbClr val="4A4A45"/>
                </a:solidFill>
                <a:latin typeface="Lato" pitchFamily="34" charset="0"/>
                <a:ea typeface="Lato" pitchFamily="34" charset="-122"/>
                <a:cs typeface="Lato" pitchFamily="34" charset="-120"/>
              </a:rPr>
              <a:t>Direct them to the most relevant resources and a clear research path.</a:t>
            </a:r>
            <a:endParaRPr lang="en-US" sz="135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VeniceBeachVTI">
  <a:themeElements>
    <a:clrScheme name="VeniceBeachVTI">
      <a:dk1>
        <a:sysClr val="windowText" lastClr="000000"/>
      </a:dk1>
      <a:lt1>
        <a:sysClr val="window" lastClr="FFFFFF"/>
      </a:lt1>
      <a:dk2>
        <a:srgbClr val="2B3E3D"/>
      </a:dk2>
      <a:lt2>
        <a:srgbClr val="FEF3EB"/>
      </a:lt2>
      <a:accent1>
        <a:srgbClr val="FE8542"/>
      </a:accent1>
      <a:accent2>
        <a:srgbClr val="EC6D60"/>
      </a:accent2>
      <a:accent3>
        <a:srgbClr val="CDA32B"/>
      </a:accent3>
      <a:accent4>
        <a:srgbClr val="EE66A7"/>
      </a:accent4>
      <a:accent5>
        <a:srgbClr val="EA5F48"/>
      </a:accent5>
      <a:accent6>
        <a:srgbClr val="C8466B"/>
      </a:accent6>
      <a:hlink>
        <a:srgbClr val="E46153"/>
      </a:hlink>
      <a:folHlink>
        <a:srgbClr val="CF63B0"/>
      </a:folHlink>
    </a:clrScheme>
    <a:fontScheme name="VeniceBeachVTI">
      <a:majorFont>
        <a:latin typeface="Avenir Next LT Pro Light"/>
        <a:ea typeface=""/>
        <a:cs typeface=""/>
      </a:majorFont>
      <a:minorFont>
        <a:latin typeface="Avenir Next LT Pro"/>
        <a:ea typeface=""/>
        <a:cs typeface=""/>
      </a:minorFont>
    </a:fontScheme>
    <a:fmtScheme name="VeniceBeachVTI">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eniceBeachVTI" id="{54706E44-6516-4822-8F8F-6BA182D64AC9}" vid="{F71BAAD1-41E5-4D56-97E1-12A04B86E57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4DB3D80C110E44AD2EEE53B66C97C4" ma:contentTypeVersion="12" ma:contentTypeDescription="Create a new document." ma:contentTypeScope="" ma:versionID="bc1acf3c0d74c39ad88179f3041da875">
  <xsd:schema xmlns:xsd="http://www.w3.org/2001/XMLSchema" xmlns:xs="http://www.w3.org/2001/XMLSchema" xmlns:p="http://schemas.microsoft.com/office/2006/metadata/properties" xmlns:ns2="03d15689-bef8-4c39-b0f6-3488a5a752bd" xmlns:ns3="9b135a13-f2d4-475c-9e02-5c28661256db" targetNamespace="http://schemas.microsoft.com/office/2006/metadata/properties" ma:root="true" ma:fieldsID="99a9067fbdb35a524c53afb6369606e2" ns2:_="" ns3:_="">
    <xsd:import namespace="03d15689-bef8-4c39-b0f6-3488a5a752bd"/>
    <xsd:import namespace="9b135a13-f2d4-475c-9e02-5c28661256d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d15689-bef8-4c39-b0f6-3488a5a752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cd1e9b18-3f86-4c30-8fdf-9232057a9e8a" ma:termSetId="09814cd3-568e-fe90-9814-8d621ff8fb84" ma:anchorId="fba54fb3-c3e1-fe81-a776-ca4b69148c4d" ma:open="true" ma:isKeyword="false">
      <xsd:complexType>
        <xsd:sequence>
          <xsd:element ref="pc:Terms" minOccurs="0" maxOccurs="1"/>
        </xsd:sequence>
      </xsd:complexType>
    </xsd:element>
    <xsd:element name="MediaServiceLocation" ma:index="18" nillable="true" ma:displayName="Location" ma:description="" ma:indexed="true"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b135a13-f2d4-475c-9e02-5c28661256db"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054d4fe6-bb04-49f2-b9b5-393d387e5469}" ma:internalName="TaxCatchAll" ma:showField="CatchAllData" ma:web="9b135a13-f2d4-475c-9e02-5c28661256d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3d15689-bef8-4c39-b0f6-3488a5a752bd">
      <Terms xmlns="http://schemas.microsoft.com/office/infopath/2007/PartnerControls"/>
    </lcf76f155ced4ddcb4097134ff3c332f>
    <TaxCatchAll xmlns="9b135a13-f2d4-475c-9e02-5c28661256db" xsi:nil="true"/>
  </documentManagement>
</p:properties>
</file>

<file path=customXml/itemProps1.xml><?xml version="1.0" encoding="utf-8"?>
<ds:datastoreItem xmlns:ds="http://schemas.openxmlformats.org/officeDocument/2006/customXml" ds:itemID="{15B6E06B-3B73-4145-9194-62CB9CE610CE}"/>
</file>

<file path=customXml/itemProps2.xml><?xml version="1.0" encoding="utf-8"?>
<ds:datastoreItem xmlns:ds="http://schemas.openxmlformats.org/officeDocument/2006/customXml" ds:itemID="{490150C3-33CD-41D5-89C2-CD0A1BF74674}"/>
</file>

<file path=customXml/itemProps3.xml><?xml version="1.0" encoding="utf-8"?>
<ds:datastoreItem xmlns:ds="http://schemas.openxmlformats.org/officeDocument/2006/customXml" ds:itemID="{988EB491-1658-4864-8517-A4374EF0EC96}"/>
</file>

<file path=docProps/app.xml><?xml version="1.0" encoding="utf-8"?>
<Properties xmlns="http://schemas.openxmlformats.org/officeDocument/2006/extended-properties" xmlns:vt="http://schemas.openxmlformats.org/officeDocument/2006/docPropsVTypes">
  <TotalTime>310</TotalTime>
  <Words>2941</Words>
  <Application>Microsoft Office PowerPoint</Application>
  <PresentationFormat>Custom</PresentationFormat>
  <Paragraphs>236</Paragraphs>
  <Slides>23</Slides>
  <Notes>19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Lato Light</vt:lpstr>
      <vt:lpstr>Aptos</vt:lpstr>
      <vt:lpstr>Lato</vt:lpstr>
      <vt:lpstr>Avenir Next LT Pro Light</vt:lpstr>
      <vt:lpstr>Arial</vt:lpstr>
      <vt:lpstr>Calibri</vt:lpstr>
      <vt:lpstr>Arial,Sans-Serif</vt:lpstr>
      <vt:lpstr>Lato Bold</vt:lpstr>
      <vt:lpstr>Lato SemiBold</vt:lpstr>
      <vt:lpstr>Avenir Next LT Pro</vt:lpstr>
      <vt:lpstr>VeniceBeachVTI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ALE and HQ</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Sara Naslund</dc:creator>
  <cp:lastModifiedBy>Sara Naslund</cp:lastModifiedBy>
  <cp:revision>47</cp:revision>
  <dcterms:created xsi:type="dcterms:W3CDTF">2026-03-25T22:27:23Z</dcterms:created>
  <dcterms:modified xsi:type="dcterms:W3CDTF">2026-04-14T13:05:55Z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0x010100394DB3D80C110E44AD2EEE53B66C97C4</vt:lpwstr>
  </property>
  <property fmtid="{D5CDD505-2E9C-101B-9397-08002B2CF9AE}" pid="3" name="MediaServiceImageTags">
    <vt:lpwstr/>
  </property>
</Properties>
</file>