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Bricolage Grotesque Bold" panose="020B0604020202020204" charset="0"/>
      <p:regular r:id="rId21"/>
    </p:embeddedFont>
    <p:embeddedFont>
      <p:font typeface="Realist" panose="020B0604020202020204" charset="0"/>
      <p:regular r:id="rId22"/>
    </p:embeddedFont>
    <p:embeddedFont>
      <p:font typeface="Realist Bold" panose="020B0604020202020204" charset="0"/>
      <p:regular r:id="rId23"/>
    </p:embeddedFont>
    <p:embeddedFont>
      <p:font typeface="Sunday" panose="020B0604020202020204" charset="0"/>
      <p:regular r:id="rId24"/>
    </p:embeddedFont>
    <p:embeddedFont>
      <p:font typeface="Yeseva One"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0" d="100"/>
          <a:sy n="100" d="100"/>
        </p:scale>
        <p:origin x="12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mailto:Jstengel@heyworthlibrary.com" TargetMode="Externa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9767645" y="1070148"/>
            <a:ext cx="7375779" cy="8229600"/>
          </a:xfrm>
          <a:custGeom>
            <a:avLst/>
            <a:gdLst/>
            <a:ahLst/>
            <a:cxnLst/>
            <a:rect l="l" t="t" r="r" b="b"/>
            <a:pathLst>
              <a:path w="7375779" h="8229600">
                <a:moveTo>
                  <a:pt x="0" y="0"/>
                </a:moveTo>
                <a:lnTo>
                  <a:pt x="7375779" y="0"/>
                </a:lnTo>
                <a:lnTo>
                  <a:pt x="7375779" y="8229600"/>
                </a:lnTo>
                <a:lnTo>
                  <a:pt x="0" y="8229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093242" y="2923394"/>
            <a:ext cx="15166919" cy="3647968"/>
          </a:xfrm>
          <a:prstGeom prst="rect">
            <a:avLst/>
          </a:prstGeom>
        </p:spPr>
        <p:txBody>
          <a:bodyPr lIns="0" tIns="0" rIns="0" bIns="0" rtlCol="0" anchor="t">
            <a:spAutoFit/>
          </a:bodyPr>
          <a:lstStyle/>
          <a:p>
            <a:pPr algn="ctr">
              <a:lnSpc>
                <a:spcPts val="9787"/>
              </a:lnSpc>
              <a:spcBef>
                <a:spcPct val="0"/>
              </a:spcBef>
            </a:pPr>
            <a:r>
              <a:rPr lang="en-US" sz="6991" b="1">
                <a:solidFill>
                  <a:srgbClr val="1C3378"/>
                </a:solidFill>
                <a:latin typeface="Realist Bold"/>
                <a:ea typeface="Realist Bold"/>
                <a:cs typeface="Realist Bold"/>
                <a:sym typeface="Realist Bold"/>
              </a:rPr>
              <a:t>From Pages to People: </a:t>
            </a:r>
          </a:p>
          <a:p>
            <a:pPr algn="ctr">
              <a:lnSpc>
                <a:spcPts val="9787"/>
              </a:lnSpc>
              <a:spcBef>
                <a:spcPct val="0"/>
              </a:spcBef>
            </a:pPr>
            <a:r>
              <a:rPr lang="en-US" sz="6991" b="1">
                <a:solidFill>
                  <a:srgbClr val="1C3378"/>
                </a:solidFill>
                <a:latin typeface="Realist Bold"/>
                <a:ea typeface="Realist Bold"/>
                <a:cs typeface="Realist Bold"/>
                <a:sym typeface="Realist Bold"/>
              </a:rPr>
              <a:t>Creating Meaningful Book</a:t>
            </a:r>
          </a:p>
          <a:p>
            <a:pPr algn="ctr">
              <a:lnSpc>
                <a:spcPts val="9787"/>
              </a:lnSpc>
              <a:spcBef>
                <a:spcPct val="0"/>
              </a:spcBef>
            </a:pPr>
            <a:r>
              <a:rPr lang="en-US" sz="6991" b="1">
                <a:solidFill>
                  <a:srgbClr val="1C3378"/>
                </a:solidFill>
                <a:latin typeface="Realist Bold"/>
                <a:ea typeface="Realist Bold"/>
                <a:cs typeface="Realist Bold"/>
                <a:sym typeface="Realist Bold"/>
              </a:rPr>
              <a:t> Club Experiences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0" y="2373223"/>
            <a:ext cx="18288000" cy="6920329"/>
          </a:xfrm>
          <a:prstGeom prst="rect">
            <a:avLst/>
          </a:prstGeom>
        </p:spPr>
        <p:txBody>
          <a:bodyPr lIns="0" tIns="0" rIns="0" bIns="0" rtlCol="0" anchor="t">
            <a:spAutoFit/>
          </a:bodyPr>
          <a:lstStyle/>
          <a:p>
            <a:pPr algn="ctr">
              <a:lnSpc>
                <a:spcPts val="3320"/>
              </a:lnSpc>
            </a:pPr>
            <a:r>
              <a:rPr lang="en-US" sz="2371" b="1">
                <a:solidFill>
                  <a:srgbClr val="000000"/>
                </a:solidFill>
                <a:latin typeface="Realist Bold"/>
                <a:ea typeface="Realist Bold"/>
                <a:cs typeface="Realist Bold"/>
                <a:sym typeface="Realist Bold"/>
              </a:rPr>
              <a:t>Longest running book club that we have. </a:t>
            </a:r>
          </a:p>
          <a:p>
            <a:pPr algn="ctr">
              <a:lnSpc>
                <a:spcPts val="3320"/>
              </a:lnSpc>
            </a:pPr>
            <a:endParaRPr lang="en-US" sz="2371" b="1">
              <a:solidFill>
                <a:srgbClr val="000000"/>
              </a:solidFill>
              <a:latin typeface="Realist Bold"/>
              <a:ea typeface="Realist Bold"/>
              <a:cs typeface="Realist Bold"/>
              <a:sym typeface="Realist Bold"/>
            </a:endParaRPr>
          </a:p>
          <a:p>
            <a:pPr marL="512081" lvl="1" indent="-256041" algn="l">
              <a:lnSpc>
                <a:spcPts val="3320"/>
              </a:lnSpc>
              <a:buFont typeface="Arial"/>
              <a:buChar char="•"/>
            </a:pPr>
            <a:r>
              <a:rPr lang="en-US" sz="2371" b="1">
                <a:solidFill>
                  <a:srgbClr val="000000"/>
                </a:solidFill>
                <a:latin typeface="Realist Bold"/>
                <a:ea typeface="Realist Bold"/>
                <a:cs typeface="Realist Bold"/>
                <a:sym typeface="Realist Bold"/>
              </a:rPr>
              <a:t>Youth have a month to read the book </a:t>
            </a:r>
          </a:p>
          <a:p>
            <a:pPr marL="512081" lvl="1" indent="-256041" algn="l">
              <a:lnSpc>
                <a:spcPts val="3320"/>
              </a:lnSpc>
              <a:buFont typeface="Arial"/>
              <a:buChar char="•"/>
            </a:pPr>
            <a:r>
              <a:rPr lang="en-US" sz="2371" b="1">
                <a:solidFill>
                  <a:srgbClr val="000000"/>
                </a:solidFill>
                <a:latin typeface="Realist Bold"/>
                <a:ea typeface="Realist Bold"/>
                <a:cs typeface="Realist Bold"/>
                <a:sym typeface="Realist Bold"/>
              </a:rPr>
              <a:t>Candy, coloring or activity during discussion are available</a:t>
            </a:r>
          </a:p>
          <a:p>
            <a:pPr marL="512081" lvl="1" indent="-256041" algn="l">
              <a:lnSpc>
                <a:spcPts val="3320"/>
              </a:lnSpc>
              <a:buFont typeface="Arial"/>
              <a:buChar char="•"/>
            </a:pPr>
            <a:r>
              <a:rPr lang="en-US" sz="2371" b="1">
                <a:solidFill>
                  <a:srgbClr val="000000"/>
                </a:solidFill>
                <a:latin typeface="Realist Bold"/>
                <a:ea typeface="Realist Bold"/>
                <a:cs typeface="Realist Bold"/>
                <a:sym typeface="Realist Bold"/>
              </a:rPr>
              <a:t>Discussion questions are more challenging and require more thought</a:t>
            </a:r>
          </a:p>
          <a:p>
            <a:pPr marL="1024163" lvl="2" indent="-341388" algn="l">
              <a:lnSpc>
                <a:spcPts val="3320"/>
              </a:lnSpc>
              <a:buFont typeface="Arial"/>
              <a:buChar char="⚬"/>
            </a:pPr>
            <a:r>
              <a:rPr lang="en-US" sz="2371" b="1">
                <a:solidFill>
                  <a:srgbClr val="000000"/>
                </a:solidFill>
                <a:latin typeface="Realist Bold"/>
                <a:ea typeface="Realist Bold"/>
                <a:cs typeface="Realist Bold"/>
                <a:sym typeface="Realist Bold"/>
              </a:rPr>
              <a:t>I do have one rule</a:t>
            </a:r>
          </a:p>
          <a:p>
            <a:pPr marL="1536244" lvl="3" indent="-384061" algn="l">
              <a:lnSpc>
                <a:spcPts val="3320"/>
              </a:lnSpc>
              <a:buFont typeface="Arial"/>
              <a:buChar char="￭"/>
            </a:pPr>
            <a:r>
              <a:rPr lang="en-US" sz="2371" b="1">
                <a:solidFill>
                  <a:srgbClr val="000000"/>
                </a:solidFill>
                <a:latin typeface="Realist Bold"/>
                <a:ea typeface="Realist Bold"/>
                <a:cs typeface="Realist Bold"/>
                <a:sym typeface="Realist Bold"/>
              </a:rPr>
              <a:t>If you don’t like the book and you gave it a good try, you don’t have to finish it.  But, come prepared to tell me why you didn’t like it and a review on a book you did like that you read that month. </a:t>
            </a:r>
          </a:p>
          <a:p>
            <a:pPr marL="1024163" lvl="2" indent="-341388" algn="l">
              <a:lnSpc>
                <a:spcPts val="3320"/>
              </a:lnSpc>
              <a:buFont typeface="Arial"/>
              <a:buChar char="⚬"/>
            </a:pPr>
            <a:r>
              <a:rPr lang="en-US" sz="2371" b="1">
                <a:solidFill>
                  <a:srgbClr val="000000"/>
                </a:solidFill>
                <a:latin typeface="Realist Bold"/>
                <a:ea typeface="Realist Bold"/>
                <a:cs typeface="Realist Bold"/>
                <a:sym typeface="Realist Bold"/>
              </a:rPr>
              <a:t>I try to throw easy questions out there for the reluctant talkers to particapate</a:t>
            </a:r>
          </a:p>
          <a:p>
            <a:pPr marL="1024163" lvl="2" indent="-341388" algn="l">
              <a:lnSpc>
                <a:spcPts val="3320"/>
              </a:lnSpc>
              <a:buFont typeface="Arial"/>
              <a:buChar char="⚬"/>
            </a:pPr>
            <a:r>
              <a:rPr lang="en-US" sz="2371" b="1">
                <a:solidFill>
                  <a:srgbClr val="000000"/>
                </a:solidFill>
                <a:latin typeface="Realist Bold"/>
                <a:ea typeface="Realist Bold"/>
                <a:cs typeface="Realist Bold"/>
                <a:sym typeface="Realist Bold"/>
              </a:rPr>
              <a:t>Usually around 20 minutes for discussion (although some books get them going and they can talk!</a:t>
            </a:r>
          </a:p>
          <a:p>
            <a:pPr marL="512081" lvl="1" indent="-256041" algn="l">
              <a:lnSpc>
                <a:spcPts val="3320"/>
              </a:lnSpc>
              <a:buFont typeface="Arial"/>
              <a:buChar char="•"/>
            </a:pPr>
            <a:r>
              <a:rPr lang="en-US" sz="2371" b="1">
                <a:solidFill>
                  <a:srgbClr val="000000"/>
                </a:solidFill>
                <a:latin typeface="Realist Bold"/>
                <a:ea typeface="Realist Bold"/>
                <a:cs typeface="Realist Bold"/>
                <a:sym typeface="Realist Bold"/>
              </a:rPr>
              <a:t>Attendance has ran from 3-20</a:t>
            </a:r>
          </a:p>
          <a:p>
            <a:pPr marL="1024163" lvl="2" indent="-341388" algn="l">
              <a:lnSpc>
                <a:spcPts val="3320"/>
              </a:lnSpc>
              <a:buFont typeface="Arial"/>
              <a:buChar char="⚬"/>
            </a:pPr>
            <a:r>
              <a:rPr lang="en-US" sz="2371" b="1">
                <a:solidFill>
                  <a:srgbClr val="000000"/>
                </a:solidFill>
                <a:latin typeface="Realist Bold"/>
                <a:ea typeface="Realist Bold"/>
                <a:cs typeface="Realist Bold"/>
                <a:sym typeface="Realist Bold"/>
              </a:rPr>
              <a:t>Depending on the ages during that year I have adjusted the maximum up and down (this year I have a lot of younger grades so the limit is around 10 or so)</a:t>
            </a:r>
          </a:p>
          <a:p>
            <a:pPr algn="l">
              <a:lnSpc>
                <a:spcPts val="2900"/>
              </a:lnSpc>
            </a:pPr>
            <a:endParaRPr lang="en-US" sz="2371" b="1">
              <a:solidFill>
                <a:srgbClr val="000000"/>
              </a:solidFill>
              <a:latin typeface="Realist Bold"/>
              <a:ea typeface="Realist Bold"/>
              <a:cs typeface="Realist Bold"/>
              <a:sym typeface="Realist Bold"/>
            </a:endParaRPr>
          </a:p>
          <a:p>
            <a:pPr algn="ctr">
              <a:lnSpc>
                <a:spcPts val="4440"/>
              </a:lnSpc>
            </a:pPr>
            <a:endParaRPr lang="en-US" sz="2371" b="1">
              <a:solidFill>
                <a:srgbClr val="000000"/>
              </a:solidFill>
              <a:latin typeface="Realist Bold"/>
              <a:ea typeface="Realist Bold"/>
              <a:cs typeface="Realist Bold"/>
              <a:sym typeface="Realist Bold"/>
            </a:endParaRPr>
          </a:p>
          <a:p>
            <a:pPr algn="ctr">
              <a:lnSpc>
                <a:spcPts val="4440"/>
              </a:lnSpc>
              <a:spcBef>
                <a:spcPct val="0"/>
              </a:spcBef>
            </a:pPr>
            <a:endParaRPr lang="en-US" sz="2371" b="1">
              <a:solidFill>
                <a:srgbClr val="000000"/>
              </a:solidFill>
              <a:latin typeface="Realist Bold"/>
              <a:ea typeface="Realist Bold"/>
              <a:cs typeface="Realist Bold"/>
              <a:sym typeface="Realist Bold"/>
            </a:endParaRPr>
          </a:p>
        </p:txBody>
      </p:sp>
      <p:sp>
        <p:nvSpPr>
          <p:cNvPr id="4" name="Freeform 4"/>
          <p:cNvSpPr/>
          <p:nvPr/>
        </p:nvSpPr>
        <p:spPr>
          <a:xfrm>
            <a:off x="1028700" y="532253"/>
            <a:ext cx="1892131" cy="2437528"/>
          </a:xfrm>
          <a:custGeom>
            <a:avLst/>
            <a:gdLst/>
            <a:ahLst/>
            <a:cxnLst/>
            <a:rect l="l" t="t" r="r" b="b"/>
            <a:pathLst>
              <a:path w="1892131" h="2437528">
                <a:moveTo>
                  <a:pt x="0" y="0"/>
                </a:moveTo>
                <a:lnTo>
                  <a:pt x="1892131" y="0"/>
                </a:lnTo>
                <a:lnTo>
                  <a:pt x="1892131" y="2437528"/>
                </a:lnTo>
                <a:lnTo>
                  <a:pt x="0" y="243752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7031258" y="465578"/>
            <a:ext cx="3423897" cy="1109976"/>
          </a:xfrm>
          <a:prstGeom prst="rect">
            <a:avLst/>
          </a:prstGeom>
        </p:spPr>
        <p:txBody>
          <a:bodyPr lIns="0" tIns="0" rIns="0" bIns="0" rtlCol="0" anchor="t">
            <a:spAutoFit/>
          </a:bodyPr>
          <a:lstStyle/>
          <a:p>
            <a:pPr marL="3423985" lvl="5" indent="-570664" algn="ctr">
              <a:lnSpc>
                <a:spcPts val="4440"/>
              </a:lnSpc>
              <a:spcBef>
                <a:spcPct val="0"/>
              </a:spcBef>
              <a:buFont typeface="Arial"/>
              <a:buChar char="⚬"/>
            </a:pPr>
            <a:endParaRPr/>
          </a:p>
          <a:p>
            <a:pPr algn="ctr">
              <a:lnSpc>
                <a:spcPts val="4440"/>
              </a:lnSpc>
              <a:spcBef>
                <a:spcPct val="0"/>
              </a:spcBef>
            </a:pPr>
            <a:endParaRPr/>
          </a:p>
        </p:txBody>
      </p:sp>
      <p:sp>
        <p:nvSpPr>
          <p:cNvPr id="6" name="TextBox 6"/>
          <p:cNvSpPr txBox="1"/>
          <p:nvPr/>
        </p:nvSpPr>
        <p:spPr>
          <a:xfrm>
            <a:off x="5511006" y="437003"/>
            <a:ext cx="5502495" cy="1721524"/>
          </a:xfrm>
          <a:prstGeom prst="rect">
            <a:avLst/>
          </a:prstGeom>
        </p:spPr>
        <p:txBody>
          <a:bodyPr lIns="0" tIns="0" rIns="0" bIns="0" rtlCol="0" anchor="t">
            <a:spAutoFit/>
          </a:bodyPr>
          <a:lstStyle/>
          <a:p>
            <a:pPr algn="ctr">
              <a:lnSpc>
                <a:spcPts val="6960"/>
              </a:lnSpc>
            </a:pPr>
            <a:r>
              <a:rPr lang="en-US" sz="4971" b="1">
                <a:solidFill>
                  <a:srgbClr val="000000"/>
                </a:solidFill>
                <a:latin typeface="Realist Bold"/>
                <a:ea typeface="Realist Bold"/>
                <a:cs typeface="Realist Bold"/>
                <a:sym typeface="Realist Bold"/>
              </a:rPr>
              <a:t>ADVENTURE CLUB</a:t>
            </a:r>
          </a:p>
          <a:p>
            <a:pPr algn="ctr">
              <a:lnSpc>
                <a:spcPts val="6960"/>
              </a:lnSpc>
              <a:spcBef>
                <a:spcPct val="0"/>
              </a:spcBef>
            </a:pPr>
            <a:r>
              <a:rPr lang="en-US" sz="4971" b="1">
                <a:solidFill>
                  <a:srgbClr val="000000"/>
                </a:solidFill>
                <a:latin typeface="Realist Bold"/>
                <a:ea typeface="Realist Bold"/>
                <a:cs typeface="Realist Bold"/>
                <a:sym typeface="Realist Bold"/>
              </a:rPr>
              <a:t>3rd - 6th grade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1341192" y="1719262"/>
            <a:ext cx="15605616" cy="6791326"/>
          </a:xfrm>
          <a:prstGeom prst="rect">
            <a:avLst/>
          </a:prstGeom>
        </p:spPr>
        <p:txBody>
          <a:bodyPr lIns="0" tIns="0" rIns="0" bIns="0" rtlCol="0" anchor="t">
            <a:spAutoFit/>
          </a:bodyPr>
          <a:lstStyle/>
          <a:p>
            <a:pPr marL="647694" lvl="1" indent="-323847" algn="l">
              <a:lnSpc>
                <a:spcPts val="4199"/>
              </a:lnSpc>
              <a:buFont typeface="Arial"/>
              <a:buChar char="•"/>
            </a:pPr>
            <a:r>
              <a:rPr lang="en-US" sz="2999">
                <a:solidFill>
                  <a:srgbClr val="000000"/>
                </a:solidFill>
                <a:latin typeface="Yeseva One"/>
                <a:ea typeface="Yeseva One"/>
                <a:cs typeface="Yeseva One"/>
                <a:sym typeface="Yeseva One"/>
              </a:rPr>
              <a:t>Youth have a month to read the book </a:t>
            </a:r>
          </a:p>
          <a:p>
            <a:pPr algn="l">
              <a:lnSpc>
                <a:spcPts val="4199"/>
              </a:lnSpc>
            </a:pPr>
            <a:endParaRPr lang="en-US" sz="2999">
              <a:solidFill>
                <a:srgbClr val="000000"/>
              </a:solidFill>
              <a:latin typeface="Yeseva One"/>
              <a:ea typeface="Yeseva One"/>
              <a:cs typeface="Yeseva One"/>
              <a:sym typeface="Yeseva One"/>
            </a:endParaRPr>
          </a:p>
          <a:p>
            <a:pPr marL="647694" lvl="1" indent="-323847" algn="l">
              <a:lnSpc>
                <a:spcPts val="4199"/>
              </a:lnSpc>
              <a:buFont typeface="Arial"/>
              <a:buChar char="•"/>
            </a:pPr>
            <a:r>
              <a:rPr lang="en-US" sz="2999">
                <a:solidFill>
                  <a:srgbClr val="000000"/>
                </a:solidFill>
                <a:latin typeface="Yeseva One"/>
                <a:ea typeface="Yeseva One"/>
                <a:cs typeface="Yeseva One"/>
                <a:sym typeface="Yeseva One"/>
              </a:rPr>
              <a:t>Candy, coloring or activity during discussion are available</a:t>
            </a:r>
          </a:p>
          <a:p>
            <a:pPr algn="l">
              <a:lnSpc>
                <a:spcPts val="4199"/>
              </a:lnSpc>
            </a:pPr>
            <a:endParaRPr lang="en-US" sz="2999">
              <a:solidFill>
                <a:srgbClr val="000000"/>
              </a:solidFill>
              <a:latin typeface="Yeseva One"/>
              <a:ea typeface="Yeseva One"/>
              <a:cs typeface="Yeseva One"/>
              <a:sym typeface="Yeseva One"/>
            </a:endParaRPr>
          </a:p>
          <a:p>
            <a:pPr algn="l">
              <a:lnSpc>
                <a:spcPts val="4199"/>
              </a:lnSpc>
              <a:spcBef>
                <a:spcPct val="0"/>
              </a:spcBef>
            </a:pPr>
            <a:r>
              <a:rPr lang="en-US" sz="2999">
                <a:solidFill>
                  <a:srgbClr val="000000"/>
                </a:solidFill>
                <a:latin typeface="Yeseva One"/>
                <a:ea typeface="Yeseva One"/>
                <a:cs typeface="Yeseva One"/>
                <a:sym typeface="Yeseva One"/>
              </a:rPr>
              <a:t>Discussion questions are more challenging and require more thought, this club is ran more like an adult book club (except snacks and crafts)</a:t>
            </a:r>
          </a:p>
          <a:p>
            <a:pPr algn="l">
              <a:lnSpc>
                <a:spcPts val="4199"/>
              </a:lnSpc>
              <a:spcBef>
                <a:spcPct val="0"/>
              </a:spcBef>
            </a:pPr>
            <a:endParaRPr lang="en-US" sz="2999">
              <a:solidFill>
                <a:srgbClr val="000000"/>
              </a:solidFill>
              <a:latin typeface="Yeseva One"/>
              <a:ea typeface="Yeseva One"/>
              <a:cs typeface="Yeseva One"/>
              <a:sym typeface="Yeseva One"/>
            </a:endParaRPr>
          </a:p>
          <a:p>
            <a:pPr algn="l">
              <a:lnSpc>
                <a:spcPts val="4199"/>
              </a:lnSpc>
              <a:spcBef>
                <a:spcPct val="0"/>
              </a:spcBef>
            </a:pPr>
            <a:endParaRPr lang="en-US" sz="2999">
              <a:solidFill>
                <a:srgbClr val="000000"/>
              </a:solidFill>
              <a:latin typeface="Yeseva One"/>
              <a:ea typeface="Yeseva One"/>
              <a:cs typeface="Yeseva One"/>
              <a:sym typeface="Yeseva One"/>
            </a:endParaRPr>
          </a:p>
          <a:p>
            <a:pPr algn="l">
              <a:lnSpc>
                <a:spcPts val="4199"/>
              </a:lnSpc>
              <a:spcBef>
                <a:spcPct val="0"/>
              </a:spcBef>
            </a:pPr>
            <a:r>
              <a:rPr lang="en-US" sz="2999">
                <a:solidFill>
                  <a:srgbClr val="000000"/>
                </a:solidFill>
                <a:latin typeface="Yeseva One"/>
                <a:ea typeface="Yeseva One"/>
                <a:cs typeface="Yeseva One"/>
                <a:sym typeface="Yeseva One"/>
              </a:rPr>
              <a:t>Attendance has ran from 5-15</a:t>
            </a:r>
          </a:p>
          <a:p>
            <a:pPr algn="l">
              <a:lnSpc>
                <a:spcPts val="4199"/>
              </a:lnSpc>
              <a:spcBef>
                <a:spcPct val="0"/>
              </a:spcBef>
            </a:pPr>
            <a:endParaRPr lang="en-US" sz="2999">
              <a:solidFill>
                <a:srgbClr val="000000"/>
              </a:solidFill>
              <a:latin typeface="Yeseva One"/>
              <a:ea typeface="Yeseva One"/>
              <a:cs typeface="Yeseva One"/>
              <a:sym typeface="Yeseva One"/>
            </a:endParaRPr>
          </a:p>
          <a:p>
            <a:pPr algn="l">
              <a:lnSpc>
                <a:spcPts val="4199"/>
              </a:lnSpc>
              <a:spcBef>
                <a:spcPct val="0"/>
              </a:spcBef>
            </a:pPr>
            <a:r>
              <a:rPr lang="en-US" sz="2999">
                <a:solidFill>
                  <a:srgbClr val="000000"/>
                </a:solidFill>
                <a:latin typeface="Yeseva One"/>
                <a:ea typeface="Yeseva One"/>
                <a:cs typeface="Yeseva One"/>
                <a:sym typeface="Yeseva One"/>
              </a:rPr>
              <a:t>I do always have the rest of a series (if we had read a series) or read alike books available for checkout after the meeting, as well as next month’s book.</a:t>
            </a:r>
          </a:p>
          <a:p>
            <a:pPr algn="l">
              <a:lnSpc>
                <a:spcPts val="4199"/>
              </a:lnSpc>
              <a:spcBef>
                <a:spcPct val="0"/>
              </a:spcBef>
            </a:pPr>
            <a:endParaRPr lang="en-US" sz="2999">
              <a:solidFill>
                <a:srgbClr val="000000"/>
              </a:solidFill>
              <a:latin typeface="Yeseva One"/>
              <a:ea typeface="Yeseva One"/>
              <a:cs typeface="Yeseva One"/>
              <a:sym typeface="Yeseva One"/>
            </a:endParaRPr>
          </a:p>
        </p:txBody>
      </p:sp>
      <p:sp>
        <p:nvSpPr>
          <p:cNvPr id="4" name="Freeform 4"/>
          <p:cNvSpPr/>
          <p:nvPr/>
        </p:nvSpPr>
        <p:spPr>
          <a:xfrm>
            <a:off x="15341153" y="7458085"/>
            <a:ext cx="2524727" cy="2524727"/>
          </a:xfrm>
          <a:custGeom>
            <a:avLst/>
            <a:gdLst/>
            <a:ahLst/>
            <a:cxnLst/>
            <a:rect l="l" t="t" r="r" b="b"/>
            <a:pathLst>
              <a:path w="2524727" h="2524727">
                <a:moveTo>
                  <a:pt x="0" y="0"/>
                </a:moveTo>
                <a:lnTo>
                  <a:pt x="2524727" y="0"/>
                </a:lnTo>
                <a:lnTo>
                  <a:pt x="2524727" y="2524727"/>
                </a:lnTo>
                <a:lnTo>
                  <a:pt x="0" y="2524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881105" y="693399"/>
            <a:ext cx="4515233" cy="530840"/>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Yeseva One"/>
                <a:ea typeface="Yeseva One"/>
                <a:cs typeface="Yeseva One"/>
                <a:sym typeface="Yeseva One"/>
              </a:rPr>
              <a:t>Young Adult Book Club</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6939" y="1641877"/>
            <a:ext cx="6796236" cy="6796236"/>
          </a:xfrm>
          <a:custGeom>
            <a:avLst/>
            <a:gdLst/>
            <a:ahLst/>
            <a:cxnLst/>
            <a:rect l="l" t="t" r="r" b="b"/>
            <a:pathLst>
              <a:path w="6796236" h="6796236">
                <a:moveTo>
                  <a:pt x="0" y="0"/>
                </a:moveTo>
                <a:lnTo>
                  <a:pt x="6796235" y="0"/>
                </a:lnTo>
                <a:lnTo>
                  <a:pt x="6796235" y="6796236"/>
                </a:lnTo>
                <a:lnTo>
                  <a:pt x="0" y="679623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46367" y="889594"/>
            <a:ext cx="10012933" cy="7877256"/>
          </a:xfrm>
          <a:prstGeom prst="rect">
            <a:avLst/>
          </a:prstGeom>
        </p:spPr>
        <p:txBody>
          <a:bodyPr lIns="0" tIns="0" rIns="0" bIns="0" rtlCol="0" anchor="t">
            <a:spAutoFit/>
          </a:bodyPr>
          <a:lstStyle/>
          <a:p>
            <a:pPr marL="922281" lvl="1" indent="-461141" algn="l">
              <a:lnSpc>
                <a:spcPts val="5980"/>
              </a:lnSpc>
              <a:buFont typeface="Arial"/>
              <a:buChar char="•"/>
            </a:pPr>
            <a:r>
              <a:rPr lang="en-US" sz="4271">
                <a:solidFill>
                  <a:srgbClr val="1C3378"/>
                </a:solidFill>
                <a:latin typeface="Yeseva One"/>
                <a:ea typeface="Yeseva One"/>
                <a:cs typeface="Yeseva One"/>
                <a:sym typeface="Yeseva One"/>
              </a:rPr>
              <a:t>This book club is for all patrons 18+ and focuses on the romance genre</a:t>
            </a:r>
          </a:p>
          <a:p>
            <a:pPr marL="857513" lvl="1" indent="-428756" algn="l">
              <a:lnSpc>
                <a:spcPts val="5560"/>
              </a:lnSpc>
              <a:buFont typeface="Arial"/>
              <a:buChar char="•"/>
            </a:pPr>
            <a:r>
              <a:rPr lang="en-US" sz="3971">
                <a:solidFill>
                  <a:srgbClr val="1C3378"/>
                </a:solidFill>
                <a:latin typeface="Yeseva One"/>
                <a:ea typeface="Yeseva One"/>
                <a:cs typeface="Yeseva One"/>
                <a:sym typeface="Yeseva One"/>
              </a:rPr>
              <a:t>We read all different sub-genres of romance which include contemporary, fantasy, historical, and dark romance</a:t>
            </a:r>
          </a:p>
          <a:p>
            <a:pPr marL="857513" lvl="1" indent="-428756" algn="l">
              <a:lnSpc>
                <a:spcPts val="5560"/>
              </a:lnSpc>
              <a:buFont typeface="Arial"/>
              <a:buChar char="•"/>
            </a:pPr>
            <a:r>
              <a:rPr lang="en-US" sz="3971">
                <a:solidFill>
                  <a:srgbClr val="1C3378"/>
                </a:solidFill>
                <a:latin typeface="Yeseva One"/>
                <a:ea typeface="Yeseva One"/>
                <a:cs typeface="Yeseva One"/>
                <a:sym typeface="Yeseva One"/>
              </a:rPr>
              <a:t>Our meetings take place in the evening that way patrons that work or have busy schedules can have the opportunity to join as well </a:t>
            </a:r>
          </a:p>
        </p:txBody>
      </p:sp>
      <p:sp>
        <p:nvSpPr>
          <p:cNvPr id="4" name="Freeform 4"/>
          <p:cNvSpPr/>
          <p:nvPr/>
        </p:nvSpPr>
        <p:spPr>
          <a:xfrm flipH="1" flipV="1">
            <a:off x="12149482" y="7591216"/>
            <a:ext cx="6006329" cy="2567706"/>
          </a:xfrm>
          <a:custGeom>
            <a:avLst/>
            <a:gdLst/>
            <a:ahLst/>
            <a:cxnLst/>
            <a:rect l="l" t="t" r="r" b="b"/>
            <a:pathLst>
              <a:path w="6006329" h="2567706">
                <a:moveTo>
                  <a:pt x="6006329" y="2567706"/>
                </a:moveTo>
                <a:lnTo>
                  <a:pt x="0" y="2567706"/>
                </a:lnTo>
                <a:lnTo>
                  <a:pt x="0" y="0"/>
                </a:lnTo>
                <a:lnTo>
                  <a:pt x="6006329" y="0"/>
                </a:lnTo>
                <a:lnTo>
                  <a:pt x="6006329" y="25677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3911" y="99979"/>
            <a:ext cx="6006329" cy="2567706"/>
          </a:xfrm>
          <a:custGeom>
            <a:avLst/>
            <a:gdLst/>
            <a:ahLst/>
            <a:cxnLst/>
            <a:rect l="l" t="t" r="r" b="b"/>
            <a:pathLst>
              <a:path w="6006329" h="2567706">
                <a:moveTo>
                  <a:pt x="0" y="0"/>
                </a:moveTo>
                <a:lnTo>
                  <a:pt x="6006329" y="0"/>
                </a:lnTo>
                <a:lnTo>
                  <a:pt x="6006329" y="2567705"/>
                </a:lnTo>
                <a:lnTo>
                  <a:pt x="0" y="25677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824482" y="2352092"/>
            <a:ext cx="16639035" cy="7737163"/>
          </a:xfrm>
          <a:prstGeom prst="rect">
            <a:avLst/>
          </a:prstGeom>
        </p:spPr>
        <p:txBody>
          <a:bodyPr lIns="0" tIns="0" rIns="0" bIns="0" rtlCol="0" anchor="t">
            <a:spAutoFit/>
          </a:bodyPr>
          <a:lstStyle/>
          <a:p>
            <a:pPr algn="ctr">
              <a:lnSpc>
                <a:spcPts val="5337"/>
              </a:lnSpc>
            </a:pPr>
            <a:r>
              <a:rPr lang="en-US" sz="3812">
                <a:solidFill>
                  <a:srgbClr val="1C3378"/>
                </a:solidFill>
                <a:latin typeface="Yeseva One"/>
                <a:ea typeface="Yeseva One"/>
                <a:cs typeface="Yeseva One"/>
                <a:sym typeface="Yeseva One"/>
              </a:rPr>
              <a:t>In 2025 romance remained a dominant force in publishing, with 23% of American readers—roughly 32% of women and 12% of men who read—engaging with the genre, making it one of the top genres read.</a:t>
            </a:r>
          </a:p>
          <a:p>
            <a:pPr algn="ctr">
              <a:lnSpc>
                <a:spcPts val="5337"/>
              </a:lnSpc>
            </a:pPr>
            <a:endParaRPr lang="en-US" sz="3812">
              <a:solidFill>
                <a:srgbClr val="1C3378"/>
              </a:solidFill>
              <a:latin typeface="Yeseva One"/>
              <a:ea typeface="Yeseva One"/>
              <a:cs typeface="Yeseva One"/>
              <a:sym typeface="Yeseva One"/>
            </a:endParaRPr>
          </a:p>
          <a:p>
            <a:pPr algn="ctr">
              <a:lnSpc>
                <a:spcPts val="5337"/>
              </a:lnSpc>
              <a:spcBef>
                <a:spcPct val="0"/>
              </a:spcBef>
            </a:pPr>
            <a:r>
              <a:rPr lang="en-US" sz="3812">
                <a:solidFill>
                  <a:srgbClr val="1C3378"/>
                </a:solidFill>
                <a:latin typeface="Yeseva One"/>
                <a:ea typeface="Yeseva One"/>
                <a:cs typeface="Yeseva One"/>
                <a:sym typeface="Yeseva One"/>
              </a:rPr>
              <a:t>While romance is one of the most widely read literary genres, </a:t>
            </a:r>
          </a:p>
          <a:p>
            <a:pPr algn="ctr">
              <a:lnSpc>
                <a:spcPts val="5337"/>
              </a:lnSpc>
              <a:spcBef>
                <a:spcPct val="0"/>
              </a:spcBef>
            </a:pPr>
            <a:r>
              <a:rPr lang="en-US" sz="3812">
                <a:solidFill>
                  <a:srgbClr val="1C3378"/>
                </a:solidFill>
                <a:latin typeface="Yeseva One"/>
                <a:ea typeface="Yeseva One"/>
                <a:cs typeface="Yeseva One"/>
                <a:sym typeface="Yeseva One"/>
              </a:rPr>
              <a:t>it is often underrepresented in formal literary programming. </a:t>
            </a:r>
          </a:p>
          <a:p>
            <a:pPr algn="ctr">
              <a:lnSpc>
                <a:spcPts val="5337"/>
              </a:lnSpc>
              <a:spcBef>
                <a:spcPct val="0"/>
              </a:spcBef>
            </a:pPr>
            <a:r>
              <a:rPr lang="en-US" sz="3812">
                <a:solidFill>
                  <a:srgbClr val="1C3378"/>
                </a:solidFill>
                <a:latin typeface="Yeseva One"/>
                <a:ea typeface="Yeseva One"/>
                <a:cs typeface="Yeseva One"/>
                <a:sym typeface="Yeseva One"/>
              </a:rPr>
              <a:t>This program affirms the value of romance reading and </a:t>
            </a:r>
          </a:p>
          <a:p>
            <a:pPr algn="ctr">
              <a:lnSpc>
                <a:spcPts val="5337"/>
              </a:lnSpc>
              <a:spcBef>
                <a:spcPct val="0"/>
              </a:spcBef>
            </a:pPr>
            <a:r>
              <a:rPr lang="en-US" sz="3812">
                <a:solidFill>
                  <a:srgbClr val="1C3378"/>
                </a:solidFill>
                <a:latin typeface="Yeseva One"/>
                <a:ea typeface="Yeseva One"/>
                <a:cs typeface="Yeseva One"/>
                <a:sym typeface="Yeseva One"/>
              </a:rPr>
              <a:t>positions the public library as an inclusive space where </a:t>
            </a:r>
          </a:p>
          <a:p>
            <a:pPr algn="ctr">
              <a:lnSpc>
                <a:spcPts val="5337"/>
              </a:lnSpc>
              <a:spcBef>
                <a:spcPct val="0"/>
              </a:spcBef>
            </a:pPr>
            <a:r>
              <a:rPr lang="en-US" sz="3812">
                <a:solidFill>
                  <a:srgbClr val="1C3378"/>
                </a:solidFill>
                <a:latin typeface="Yeseva One"/>
                <a:ea typeface="Yeseva One"/>
                <a:cs typeface="Yeseva One"/>
                <a:sym typeface="Yeseva One"/>
              </a:rPr>
              <a:t>all reading interests are respected and celebrated.</a:t>
            </a:r>
          </a:p>
          <a:p>
            <a:pPr algn="ctr">
              <a:lnSpc>
                <a:spcPts val="7997"/>
              </a:lnSpc>
              <a:spcBef>
                <a:spcPct val="0"/>
              </a:spcBef>
            </a:pPr>
            <a:endParaRPr lang="en-US" sz="3812">
              <a:solidFill>
                <a:srgbClr val="1C3378"/>
              </a:solidFill>
              <a:latin typeface="Yeseva One"/>
              <a:ea typeface="Yeseva One"/>
              <a:cs typeface="Yeseva One"/>
              <a:sym typeface="Yeseva One"/>
            </a:endParaRPr>
          </a:p>
        </p:txBody>
      </p:sp>
      <p:sp>
        <p:nvSpPr>
          <p:cNvPr id="4" name="TextBox 4"/>
          <p:cNvSpPr txBox="1"/>
          <p:nvPr/>
        </p:nvSpPr>
        <p:spPr>
          <a:xfrm>
            <a:off x="6360170" y="751663"/>
            <a:ext cx="5567660" cy="1011879"/>
          </a:xfrm>
          <a:prstGeom prst="rect">
            <a:avLst/>
          </a:prstGeom>
        </p:spPr>
        <p:txBody>
          <a:bodyPr lIns="0" tIns="0" rIns="0" bIns="0" rtlCol="0" anchor="t">
            <a:spAutoFit/>
          </a:bodyPr>
          <a:lstStyle/>
          <a:p>
            <a:pPr algn="ctr">
              <a:lnSpc>
                <a:spcPts val="8277"/>
              </a:lnSpc>
              <a:spcBef>
                <a:spcPct val="0"/>
              </a:spcBef>
            </a:pPr>
            <a:r>
              <a:rPr lang="en-US" sz="5912">
                <a:solidFill>
                  <a:srgbClr val="88CEC8"/>
                </a:solidFill>
                <a:latin typeface="Sunday"/>
                <a:ea typeface="Sunday"/>
                <a:cs typeface="Sunday"/>
                <a:sym typeface="Sunday"/>
              </a:rPr>
              <a:t>WHY ROMANCE?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1685406" y="811091"/>
            <a:ext cx="4972496" cy="646594"/>
          </a:xfrm>
          <a:prstGeom prst="rect">
            <a:avLst/>
          </a:prstGeom>
        </p:spPr>
        <p:txBody>
          <a:bodyPr lIns="0" tIns="0" rIns="0" bIns="0" rtlCol="0" anchor="t">
            <a:spAutoFit/>
          </a:bodyPr>
          <a:lstStyle/>
          <a:p>
            <a:pPr algn="ctr">
              <a:lnSpc>
                <a:spcPts val="5310"/>
              </a:lnSpc>
              <a:spcBef>
                <a:spcPct val="0"/>
              </a:spcBef>
            </a:pPr>
            <a:r>
              <a:rPr lang="en-US" sz="3793">
                <a:solidFill>
                  <a:srgbClr val="88CEC8"/>
                </a:solidFill>
                <a:latin typeface="Sunday"/>
                <a:ea typeface="Sunday"/>
                <a:cs typeface="Sunday"/>
                <a:sym typeface="Sunday"/>
              </a:rPr>
              <a:t>ATTENDANCE IN 2025 </a:t>
            </a:r>
          </a:p>
        </p:txBody>
      </p:sp>
      <p:sp>
        <p:nvSpPr>
          <p:cNvPr id="4" name="TextBox 4"/>
          <p:cNvSpPr txBox="1"/>
          <p:nvPr/>
        </p:nvSpPr>
        <p:spPr>
          <a:xfrm>
            <a:off x="11712271" y="811091"/>
            <a:ext cx="4965353" cy="646594"/>
          </a:xfrm>
          <a:prstGeom prst="rect">
            <a:avLst/>
          </a:prstGeom>
        </p:spPr>
        <p:txBody>
          <a:bodyPr lIns="0" tIns="0" rIns="0" bIns="0" rtlCol="0" anchor="t">
            <a:spAutoFit/>
          </a:bodyPr>
          <a:lstStyle/>
          <a:p>
            <a:pPr algn="ctr">
              <a:lnSpc>
                <a:spcPts val="5310"/>
              </a:lnSpc>
              <a:spcBef>
                <a:spcPct val="0"/>
              </a:spcBef>
            </a:pPr>
            <a:r>
              <a:rPr lang="en-US" sz="3793">
                <a:solidFill>
                  <a:srgbClr val="88CEC8"/>
                </a:solidFill>
                <a:latin typeface="Sunday"/>
                <a:ea typeface="Sunday"/>
                <a:cs typeface="Sunday"/>
                <a:sym typeface="Sunday"/>
              </a:rPr>
              <a:t>ATTENDANCE IN 2026 </a:t>
            </a:r>
          </a:p>
        </p:txBody>
      </p:sp>
      <p:sp>
        <p:nvSpPr>
          <p:cNvPr id="5" name="TextBox 5"/>
          <p:cNvSpPr txBox="1"/>
          <p:nvPr/>
        </p:nvSpPr>
        <p:spPr>
          <a:xfrm>
            <a:off x="14587385" y="3904682"/>
            <a:ext cx="2944909" cy="3723553"/>
          </a:xfrm>
          <a:prstGeom prst="rect">
            <a:avLst/>
          </a:prstGeom>
        </p:spPr>
        <p:txBody>
          <a:bodyPr lIns="0" tIns="0" rIns="0" bIns="0" rtlCol="0" anchor="t">
            <a:spAutoFit/>
          </a:bodyPr>
          <a:lstStyle/>
          <a:p>
            <a:pPr algn="ctr">
              <a:lnSpc>
                <a:spcPts val="4239"/>
              </a:lnSpc>
              <a:spcBef>
                <a:spcPct val="0"/>
              </a:spcBef>
            </a:pPr>
            <a:r>
              <a:rPr lang="en-US" sz="3028">
                <a:solidFill>
                  <a:srgbClr val="1C3378"/>
                </a:solidFill>
                <a:latin typeface="Yeseva One"/>
                <a:ea typeface="Yeseva One"/>
                <a:cs typeface="Yeseva One"/>
                <a:sym typeface="Yeseva One"/>
              </a:rPr>
              <a:t>Fantasy tends to bring in the highest numbers due to its virality on social media</a:t>
            </a:r>
          </a:p>
        </p:txBody>
      </p:sp>
      <p:sp>
        <p:nvSpPr>
          <p:cNvPr id="6" name="Freeform 6"/>
          <p:cNvSpPr/>
          <p:nvPr/>
        </p:nvSpPr>
        <p:spPr>
          <a:xfrm>
            <a:off x="1334030" y="2296189"/>
            <a:ext cx="1038246" cy="1603468"/>
          </a:xfrm>
          <a:custGeom>
            <a:avLst/>
            <a:gdLst/>
            <a:ahLst/>
            <a:cxnLst/>
            <a:rect l="l" t="t" r="r" b="b"/>
            <a:pathLst>
              <a:path w="1038246" h="1603468">
                <a:moveTo>
                  <a:pt x="0" y="0"/>
                </a:moveTo>
                <a:lnTo>
                  <a:pt x="1038246" y="0"/>
                </a:lnTo>
                <a:lnTo>
                  <a:pt x="1038246" y="1603468"/>
                </a:lnTo>
                <a:lnTo>
                  <a:pt x="0" y="1603468"/>
                </a:lnTo>
                <a:lnTo>
                  <a:pt x="0" y="0"/>
                </a:lnTo>
                <a:close/>
              </a:path>
            </a:pathLst>
          </a:custGeom>
          <a:blipFill>
            <a:blip r:embed="rId3"/>
            <a:stretch>
              <a:fillRect/>
            </a:stretch>
          </a:blipFill>
        </p:spPr>
        <p:txBody>
          <a:bodyPr/>
          <a:lstStyle/>
          <a:p>
            <a:endParaRPr lang="en-US"/>
          </a:p>
        </p:txBody>
      </p:sp>
      <p:sp>
        <p:nvSpPr>
          <p:cNvPr id="7" name="Freeform 7"/>
          <p:cNvSpPr/>
          <p:nvPr/>
        </p:nvSpPr>
        <p:spPr>
          <a:xfrm>
            <a:off x="1334030" y="4371968"/>
            <a:ext cx="1038246" cy="1603468"/>
          </a:xfrm>
          <a:custGeom>
            <a:avLst/>
            <a:gdLst/>
            <a:ahLst/>
            <a:cxnLst/>
            <a:rect l="l" t="t" r="r" b="b"/>
            <a:pathLst>
              <a:path w="1038246" h="1603468">
                <a:moveTo>
                  <a:pt x="0" y="0"/>
                </a:moveTo>
                <a:lnTo>
                  <a:pt x="1038246" y="0"/>
                </a:lnTo>
                <a:lnTo>
                  <a:pt x="1038246" y="1603468"/>
                </a:lnTo>
                <a:lnTo>
                  <a:pt x="0" y="1603468"/>
                </a:lnTo>
                <a:lnTo>
                  <a:pt x="0" y="0"/>
                </a:lnTo>
                <a:close/>
              </a:path>
            </a:pathLst>
          </a:custGeom>
          <a:blipFill>
            <a:blip r:embed="rId4"/>
            <a:stretch>
              <a:fillRect/>
            </a:stretch>
          </a:blipFill>
        </p:spPr>
        <p:txBody>
          <a:bodyPr/>
          <a:lstStyle/>
          <a:p>
            <a:endParaRPr lang="en-US"/>
          </a:p>
        </p:txBody>
      </p:sp>
      <p:sp>
        <p:nvSpPr>
          <p:cNvPr id="8" name="Freeform 8"/>
          <p:cNvSpPr/>
          <p:nvPr/>
        </p:nvSpPr>
        <p:spPr>
          <a:xfrm>
            <a:off x="1342742" y="8469351"/>
            <a:ext cx="1029534" cy="1545266"/>
          </a:xfrm>
          <a:custGeom>
            <a:avLst/>
            <a:gdLst/>
            <a:ahLst/>
            <a:cxnLst/>
            <a:rect l="l" t="t" r="r" b="b"/>
            <a:pathLst>
              <a:path w="1029534" h="1545266">
                <a:moveTo>
                  <a:pt x="0" y="0"/>
                </a:moveTo>
                <a:lnTo>
                  <a:pt x="1029534" y="0"/>
                </a:lnTo>
                <a:lnTo>
                  <a:pt x="1029534" y="1545267"/>
                </a:lnTo>
                <a:lnTo>
                  <a:pt x="0" y="1545267"/>
                </a:lnTo>
                <a:lnTo>
                  <a:pt x="0" y="0"/>
                </a:lnTo>
                <a:close/>
              </a:path>
            </a:pathLst>
          </a:custGeom>
          <a:blipFill>
            <a:blip r:embed="rId5"/>
            <a:stretch>
              <a:fillRect/>
            </a:stretch>
          </a:blipFill>
        </p:spPr>
        <p:txBody>
          <a:bodyPr/>
          <a:lstStyle/>
          <a:p>
            <a:endParaRPr lang="en-US"/>
          </a:p>
        </p:txBody>
      </p:sp>
      <p:sp>
        <p:nvSpPr>
          <p:cNvPr id="9" name="Freeform 9"/>
          <p:cNvSpPr/>
          <p:nvPr/>
        </p:nvSpPr>
        <p:spPr>
          <a:xfrm>
            <a:off x="4585074" y="2921370"/>
            <a:ext cx="1029534" cy="1571807"/>
          </a:xfrm>
          <a:custGeom>
            <a:avLst/>
            <a:gdLst/>
            <a:ahLst/>
            <a:cxnLst/>
            <a:rect l="l" t="t" r="r" b="b"/>
            <a:pathLst>
              <a:path w="1029534" h="1571807">
                <a:moveTo>
                  <a:pt x="0" y="0"/>
                </a:moveTo>
                <a:lnTo>
                  <a:pt x="1029534" y="0"/>
                </a:lnTo>
                <a:lnTo>
                  <a:pt x="1029534" y="1571807"/>
                </a:lnTo>
                <a:lnTo>
                  <a:pt x="0" y="1571807"/>
                </a:lnTo>
                <a:lnTo>
                  <a:pt x="0" y="0"/>
                </a:lnTo>
                <a:close/>
              </a:path>
            </a:pathLst>
          </a:custGeom>
          <a:blipFill>
            <a:blip r:embed="rId6"/>
            <a:stretch>
              <a:fillRect/>
            </a:stretch>
          </a:blipFill>
        </p:spPr>
        <p:txBody>
          <a:bodyPr/>
          <a:lstStyle/>
          <a:p>
            <a:endParaRPr lang="en-US"/>
          </a:p>
        </p:txBody>
      </p:sp>
      <p:sp>
        <p:nvSpPr>
          <p:cNvPr id="10" name="Freeform 10"/>
          <p:cNvSpPr/>
          <p:nvPr/>
        </p:nvSpPr>
        <p:spPr>
          <a:xfrm>
            <a:off x="4575549" y="5122375"/>
            <a:ext cx="1068979" cy="1603468"/>
          </a:xfrm>
          <a:custGeom>
            <a:avLst/>
            <a:gdLst/>
            <a:ahLst/>
            <a:cxnLst/>
            <a:rect l="l" t="t" r="r" b="b"/>
            <a:pathLst>
              <a:path w="1068979" h="1603468">
                <a:moveTo>
                  <a:pt x="0" y="0"/>
                </a:moveTo>
                <a:lnTo>
                  <a:pt x="1068978" y="0"/>
                </a:lnTo>
                <a:lnTo>
                  <a:pt x="1068978" y="1603468"/>
                </a:lnTo>
                <a:lnTo>
                  <a:pt x="0" y="1603468"/>
                </a:lnTo>
                <a:lnTo>
                  <a:pt x="0" y="0"/>
                </a:lnTo>
                <a:close/>
              </a:path>
            </a:pathLst>
          </a:custGeom>
          <a:blipFill>
            <a:blip r:embed="rId7"/>
            <a:stretch>
              <a:fillRect/>
            </a:stretch>
          </a:blipFill>
        </p:spPr>
        <p:txBody>
          <a:bodyPr/>
          <a:lstStyle/>
          <a:p>
            <a:endParaRPr lang="en-US"/>
          </a:p>
        </p:txBody>
      </p:sp>
      <p:sp>
        <p:nvSpPr>
          <p:cNvPr id="11" name="Freeform 11"/>
          <p:cNvSpPr/>
          <p:nvPr/>
        </p:nvSpPr>
        <p:spPr>
          <a:xfrm>
            <a:off x="4585074" y="7322557"/>
            <a:ext cx="1068979" cy="1601466"/>
          </a:xfrm>
          <a:custGeom>
            <a:avLst/>
            <a:gdLst/>
            <a:ahLst/>
            <a:cxnLst/>
            <a:rect l="l" t="t" r="r" b="b"/>
            <a:pathLst>
              <a:path w="1068979" h="1601466">
                <a:moveTo>
                  <a:pt x="0" y="0"/>
                </a:moveTo>
                <a:lnTo>
                  <a:pt x="1068978" y="0"/>
                </a:lnTo>
                <a:lnTo>
                  <a:pt x="1068978" y="1601466"/>
                </a:lnTo>
                <a:lnTo>
                  <a:pt x="0" y="1601466"/>
                </a:lnTo>
                <a:lnTo>
                  <a:pt x="0" y="0"/>
                </a:lnTo>
                <a:close/>
              </a:path>
            </a:pathLst>
          </a:custGeom>
          <a:blipFill>
            <a:blip r:embed="rId8"/>
            <a:stretch>
              <a:fillRect/>
            </a:stretch>
          </a:blipFill>
        </p:spPr>
        <p:txBody>
          <a:bodyPr/>
          <a:lstStyle/>
          <a:p>
            <a:endParaRPr lang="en-US"/>
          </a:p>
        </p:txBody>
      </p:sp>
      <p:sp>
        <p:nvSpPr>
          <p:cNvPr id="12" name="Freeform 12"/>
          <p:cNvSpPr/>
          <p:nvPr/>
        </p:nvSpPr>
        <p:spPr>
          <a:xfrm>
            <a:off x="7450416" y="4069028"/>
            <a:ext cx="1068979" cy="1650932"/>
          </a:xfrm>
          <a:custGeom>
            <a:avLst/>
            <a:gdLst/>
            <a:ahLst/>
            <a:cxnLst/>
            <a:rect l="l" t="t" r="r" b="b"/>
            <a:pathLst>
              <a:path w="1068979" h="1650932">
                <a:moveTo>
                  <a:pt x="0" y="0"/>
                </a:moveTo>
                <a:lnTo>
                  <a:pt x="1068979" y="0"/>
                </a:lnTo>
                <a:lnTo>
                  <a:pt x="1068979" y="1650932"/>
                </a:lnTo>
                <a:lnTo>
                  <a:pt x="0" y="1650932"/>
                </a:lnTo>
                <a:lnTo>
                  <a:pt x="0" y="0"/>
                </a:lnTo>
                <a:close/>
              </a:path>
            </a:pathLst>
          </a:custGeom>
          <a:blipFill>
            <a:blip r:embed="rId9"/>
            <a:stretch>
              <a:fillRect/>
            </a:stretch>
          </a:blipFill>
        </p:spPr>
        <p:txBody>
          <a:bodyPr/>
          <a:lstStyle/>
          <a:p>
            <a:endParaRPr lang="en-US"/>
          </a:p>
        </p:txBody>
      </p:sp>
      <p:sp>
        <p:nvSpPr>
          <p:cNvPr id="13" name="Freeform 13"/>
          <p:cNvSpPr/>
          <p:nvPr/>
        </p:nvSpPr>
        <p:spPr>
          <a:xfrm>
            <a:off x="7450416" y="6255866"/>
            <a:ext cx="1068979" cy="1610514"/>
          </a:xfrm>
          <a:custGeom>
            <a:avLst/>
            <a:gdLst/>
            <a:ahLst/>
            <a:cxnLst/>
            <a:rect l="l" t="t" r="r" b="b"/>
            <a:pathLst>
              <a:path w="1068979" h="1610514">
                <a:moveTo>
                  <a:pt x="0" y="0"/>
                </a:moveTo>
                <a:lnTo>
                  <a:pt x="1068979" y="0"/>
                </a:lnTo>
                <a:lnTo>
                  <a:pt x="1068979" y="1610514"/>
                </a:lnTo>
                <a:lnTo>
                  <a:pt x="0" y="1610514"/>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0822967" y="2293541"/>
            <a:ext cx="1084345" cy="1603468"/>
          </a:xfrm>
          <a:custGeom>
            <a:avLst/>
            <a:gdLst/>
            <a:ahLst/>
            <a:cxnLst/>
            <a:rect l="l" t="t" r="r" b="b"/>
            <a:pathLst>
              <a:path w="1084345" h="1603468">
                <a:moveTo>
                  <a:pt x="0" y="0"/>
                </a:moveTo>
                <a:lnTo>
                  <a:pt x="1084345" y="0"/>
                </a:lnTo>
                <a:lnTo>
                  <a:pt x="1084345" y="1603468"/>
                </a:lnTo>
                <a:lnTo>
                  <a:pt x="0" y="1603468"/>
                </a:lnTo>
                <a:lnTo>
                  <a:pt x="0" y="0"/>
                </a:lnTo>
                <a:close/>
              </a:path>
            </a:pathLst>
          </a:custGeom>
          <a:blipFill>
            <a:blip r:embed="rId11"/>
            <a:stretch>
              <a:fillRect/>
            </a:stretch>
          </a:blipFill>
        </p:spPr>
        <p:txBody>
          <a:bodyPr/>
          <a:lstStyle/>
          <a:p>
            <a:endParaRPr lang="en-US"/>
          </a:p>
        </p:txBody>
      </p:sp>
      <p:sp>
        <p:nvSpPr>
          <p:cNvPr id="15" name="Freeform 15"/>
          <p:cNvSpPr/>
          <p:nvPr/>
        </p:nvSpPr>
        <p:spPr>
          <a:xfrm>
            <a:off x="10823716" y="5092173"/>
            <a:ext cx="1083597" cy="1663872"/>
          </a:xfrm>
          <a:custGeom>
            <a:avLst/>
            <a:gdLst/>
            <a:ahLst/>
            <a:cxnLst/>
            <a:rect l="l" t="t" r="r" b="b"/>
            <a:pathLst>
              <a:path w="1083597" h="1663872">
                <a:moveTo>
                  <a:pt x="0" y="0"/>
                </a:moveTo>
                <a:lnTo>
                  <a:pt x="1083596" y="0"/>
                </a:lnTo>
                <a:lnTo>
                  <a:pt x="1083596" y="1663872"/>
                </a:lnTo>
                <a:lnTo>
                  <a:pt x="0" y="1663872"/>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0822967" y="8123290"/>
            <a:ext cx="1083597" cy="1632537"/>
          </a:xfrm>
          <a:custGeom>
            <a:avLst/>
            <a:gdLst/>
            <a:ahLst/>
            <a:cxnLst/>
            <a:rect l="l" t="t" r="r" b="b"/>
            <a:pathLst>
              <a:path w="1083597" h="1632537">
                <a:moveTo>
                  <a:pt x="0" y="0"/>
                </a:moveTo>
                <a:lnTo>
                  <a:pt x="1083596" y="0"/>
                </a:lnTo>
                <a:lnTo>
                  <a:pt x="1083596" y="1632537"/>
                </a:lnTo>
                <a:lnTo>
                  <a:pt x="0" y="1632537"/>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334030" y="6451686"/>
            <a:ext cx="1038246" cy="1562250"/>
          </a:xfrm>
          <a:custGeom>
            <a:avLst/>
            <a:gdLst/>
            <a:ahLst/>
            <a:cxnLst/>
            <a:rect l="l" t="t" r="r" b="b"/>
            <a:pathLst>
              <a:path w="1038246" h="1562250">
                <a:moveTo>
                  <a:pt x="0" y="0"/>
                </a:moveTo>
                <a:lnTo>
                  <a:pt x="1038246" y="0"/>
                </a:lnTo>
                <a:lnTo>
                  <a:pt x="1038246" y="1562250"/>
                </a:lnTo>
                <a:lnTo>
                  <a:pt x="0" y="1562250"/>
                </a:lnTo>
                <a:lnTo>
                  <a:pt x="0" y="0"/>
                </a:lnTo>
                <a:close/>
              </a:path>
            </a:pathLst>
          </a:custGeom>
          <a:blipFill>
            <a:blip r:embed="rId14"/>
            <a:stretch>
              <a:fillRect/>
            </a:stretch>
          </a:blipFill>
        </p:spPr>
        <p:txBody>
          <a:bodyPr/>
          <a:lstStyle/>
          <a:p>
            <a:endParaRPr lang="en-US"/>
          </a:p>
        </p:txBody>
      </p:sp>
      <p:sp>
        <p:nvSpPr>
          <p:cNvPr id="18" name="TextBox 18"/>
          <p:cNvSpPr txBox="1"/>
          <p:nvPr/>
        </p:nvSpPr>
        <p:spPr>
          <a:xfrm>
            <a:off x="5678152" y="5005628"/>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Fantasy</a:t>
            </a:r>
          </a:p>
          <a:p>
            <a:pPr algn="just">
              <a:lnSpc>
                <a:spcPts val="2520"/>
              </a:lnSpc>
              <a:spcBef>
                <a:spcPct val="0"/>
              </a:spcBef>
            </a:pPr>
            <a:r>
              <a:rPr lang="en-US" sz="1800">
                <a:solidFill>
                  <a:srgbClr val="1C3378"/>
                </a:solidFill>
                <a:latin typeface="Yeseva One"/>
                <a:ea typeface="Yeseva One"/>
                <a:cs typeface="Yeseva One"/>
                <a:sym typeface="Yeseva One"/>
              </a:rPr>
              <a:t>Jul </a:t>
            </a:r>
          </a:p>
        </p:txBody>
      </p:sp>
      <p:sp>
        <p:nvSpPr>
          <p:cNvPr id="19" name="TextBox 19"/>
          <p:cNvSpPr txBox="1"/>
          <p:nvPr/>
        </p:nvSpPr>
        <p:spPr>
          <a:xfrm>
            <a:off x="5678152" y="7274932"/>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Dark Romance</a:t>
            </a:r>
          </a:p>
          <a:p>
            <a:pPr algn="just">
              <a:lnSpc>
                <a:spcPts val="2520"/>
              </a:lnSpc>
              <a:spcBef>
                <a:spcPct val="0"/>
              </a:spcBef>
            </a:pPr>
            <a:r>
              <a:rPr lang="en-US" sz="1800">
                <a:solidFill>
                  <a:srgbClr val="1C3378"/>
                </a:solidFill>
                <a:latin typeface="Yeseva One"/>
                <a:ea typeface="Yeseva One"/>
                <a:cs typeface="Yeseva One"/>
                <a:sym typeface="Yeseva One"/>
              </a:rPr>
              <a:t>Aug </a:t>
            </a:r>
          </a:p>
        </p:txBody>
      </p:sp>
      <p:sp>
        <p:nvSpPr>
          <p:cNvPr id="20" name="TextBox 20"/>
          <p:cNvSpPr txBox="1"/>
          <p:nvPr/>
        </p:nvSpPr>
        <p:spPr>
          <a:xfrm>
            <a:off x="8595595" y="4021403"/>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Fantasy</a:t>
            </a:r>
          </a:p>
          <a:p>
            <a:pPr algn="just">
              <a:lnSpc>
                <a:spcPts val="2520"/>
              </a:lnSpc>
              <a:spcBef>
                <a:spcPct val="0"/>
              </a:spcBef>
            </a:pPr>
            <a:r>
              <a:rPr lang="en-US" sz="1800">
                <a:solidFill>
                  <a:srgbClr val="1C3378"/>
                </a:solidFill>
                <a:latin typeface="Yeseva One"/>
                <a:ea typeface="Yeseva One"/>
                <a:cs typeface="Yeseva One"/>
                <a:sym typeface="Yeseva One"/>
              </a:rPr>
              <a:t>Sept </a:t>
            </a:r>
          </a:p>
        </p:txBody>
      </p:sp>
      <p:sp>
        <p:nvSpPr>
          <p:cNvPr id="21" name="TextBox 21"/>
          <p:cNvSpPr txBox="1"/>
          <p:nvPr/>
        </p:nvSpPr>
        <p:spPr>
          <a:xfrm>
            <a:off x="12026232" y="2245916"/>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Dark Romance</a:t>
            </a:r>
          </a:p>
          <a:p>
            <a:pPr algn="just">
              <a:lnSpc>
                <a:spcPts val="2520"/>
              </a:lnSpc>
              <a:spcBef>
                <a:spcPct val="0"/>
              </a:spcBef>
            </a:pPr>
            <a:r>
              <a:rPr lang="en-US" sz="1800">
                <a:solidFill>
                  <a:srgbClr val="1C3378"/>
                </a:solidFill>
                <a:latin typeface="Yeseva One"/>
                <a:ea typeface="Yeseva One"/>
                <a:cs typeface="Yeseva One"/>
                <a:sym typeface="Yeseva One"/>
              </a:rPr>
              <a:t>Jan </a:t>
            </a:r>
          </a:p>
        </p:txBody>
      </p:sp>
      <p:sp>
        <p:nvSpPr>
          <p:cNvPr id="22" name="TextBox 22"/>
          <p:cNvSpPr txBox="1"/>
          <p:nvPr/>
        </p:nvSpPr>
        <p:spPr>
          <a:xfrm>
            <a:off x="12026232" y="5044548"/>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Dark Romance</a:t>
            </a:r>
          </a:p>
          <a:p>
            <a:pPr algn="just">
              <a:lnSpc>
                <a:spcPts val="2520"/>
              </a:lnSpc>
              <a:spcBef>
                <a:spcPct val="0"/>
              </a:spcBef>
            </a:pPr>
            <a:r>
              <a:rPr lang="en-US" sz="1800">
                <a:solidFill>
                  <a:srgbClr val="1C3378"/>
                </a:solidFill>
                <a:latin typeface="Yeseva One"/>
                <a:ea typeface="Yeseva One"/>
                <a:cs typeface="Yeseva One"/>
                <a:sym typeface="Yeseva One"/>
              </a:rPr>
              <a:t>Feb </a:t>
            </a:r>
          </a:p>
        </p:txBody>
      </p:sp>
      <p:sp>
        <p:nvSpPr>
          <p:cNvPr id="23" name="TextBox 23"/>
          <p:cNvSpPr txBox="1"/>
          <p:nvPr/>
        </p:nvSpPr>
        <p:spPr>
          <a:xfrm>
            <a:off x="2458001" y="2245916"/>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Contemporary</a:t>
            </a:r>
          </a:p>
          <a:p>
            <a:pPr algn="just">
              <a:lnSpc>
                <a:spcPts val="2520"/>
              </a:lnSpc>
              <a:spcBef>
                <a:spcPct val="0"/>
              </a:spcBef>
            </a:pPr>
            <a:r>
              <a:rPr lang="en-US" sz="1800">
                <a:solidFill>
                  <a:srgbClr val="1C3378"/>
                </a:solidFill>
                <a:latin typeface="Yeseva One"/>
                <a:ea typeface="Yeseva One"/>
                <a:cs typeface="Yeseva One"/>
                <a:sym typeface="Yeseva One"/>
              </a:rPr>
              <a:t>Feb </a:t>
            </a:r>
          </a:p>
        </p:txBody>
      </p:sp>
      <p:sp>
        <p:nvSpPr>
          <p:cNvPr id="24" name="TextBox 24"/>
          <p:cNvSpPr txBox="1"/>
          <p:nvPr/>
        </p:nvSpPr>
        <p:spPr>
          <a:xfrm>
            <a:off x="2458001" y="4351659"/>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Contemporary</a:t>
            </a:r>
          </a:p>
          <a:p>
            <a:pPr algn="just">
              <a:lnSpc>
                <a:spcPts val="2520"/>
              </a:lnSpc>
              <a:spcBef>
                <a:spcPct val="0"/>
              </a:spcBef>
            </a:pPr>
            <a:r>
              <a:rPr lang="en-US" sz="1800">
                <a:solidFill>
                  <a:srgbClr val="1C3378"/>
                </a:solidFill>
                <a:latin typeface="Yeseva One"/>
                <a:ea typeface="Yeseva One"/>
                <a:cs typeface="Yeseva One"/>
                <a:sym typeface="Yeseva One"/>
              </a:rPr>
              <a:t>Mar </a:t>
            </a:r>
          </a:p>
        </p:txBody>
      </p:sp>
      <p:sp>
        <p:nvSpPr>
          <p:cNvPr id="25" name="TextBox 25"/>
          <p:cNvSpPr txBox="1"/>
          <p:nvPr/>
        </p:nvSpPr>
        <p:spPr>
          <a:xfrm>
            <a:off x="2458001" y="8421726"/>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Fantasy</a:t>
            </a:r>
          </a:p>
          <a:p>
            <a:pPr algn="just">
              <a:lnSpc>
                <a:spcPts val="2520"/>
              </a:lnSpc>
              <a:spcBef>
                <a:spcPct val="0"/>
              </a:spcBef>
            </a:pPr>
            <a:r>
              <a:rPr lang="en-US" sz="1800">
                <a:solidFill>
                  <a:srgbClr val="1C3378"/>
                </a:solidFill>
                <a:latin typeface="Yeseva One"/>
                <a:ea typeface="Yeseva One"/>
                <a:cs typeface="Yeseva One"/>
                <a:sym typeface="Yeseva One"/>
              </a:rPr>
              <a:t>May </a:t>
            </a:r>
          </a:p>
        </p:txBody>
      </p:sp>
      <p:sp>
        <p:nvSpPr>
          <p:cNvPr id="26" name="TextBox 26"/>
          <p:cNvSpPr txBox="1"/>
          <p:nvPr/>
        </p:nvSpPr>
        <p:spPr>
          <a:xfrm>
            <a:off x="5678152" y="2883442"/>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Contemporary</a:t>
            </a:r>
          </a:p>
          <a:p>
            <a:pPr algn="just">
              <a:lnSpc>
                <a:spcPts val="2520"/>
              </a:lnSpc>
              <a:spcBef>
                <a:spcPct val="0"/>
              </a:spcBef>
            </a:pPr>
            <a:r>
              <a:rPr lang="en-US" sz="1800">
                <a:solidFill>
                  <a:srgbClr val="1C3378"/>
                </a:solidFill>
                <a:latin typeface="Yeseva One"/>
                <a:ea typeface="Yeseva One"/>
                <a:cs typeface="Yeseva One"/>
                <a:sym typeface="Yeseva One"/>
              </a:rPr>
              <a:t>Jun </a:t>
            </a:r>
          </a:p>
        </p:txBody>
      </p:sp>
      <p:sp>
        <p:nvSpPr>
          <p:cNvPr id="27" name="TextBox 27"/>
          <p:cNvSpPr txBox="1"/>
          <p:nvPr/>
        </p:nvSpPr>
        <p:spPr>
          <a:xfrm>
            <a:off x="8595595" y="6208241"/>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Contemporary</a:t>
            </a:r>
          </a:p>
          <a:p>
            <a:pPr algn="just">
              <a:lnSpc>
                <a:spcPts val="2520"/>
              </a:lnSpc>
              <a:spcBef>
                <a:spcPct val="0"/>
              </a:spcBef>
            </a:pPr>
            <a:r>
              <a:rPr lang="en-US" sz="1800">
                <a:solidFill>
                  <a:srgbClr val="1C3378"/>
                </a:solidFill>
                <a:latin typeface="Yeseva One"/>
                <a:ea typeface="Yeseva One"/>
                <a:cs typeface="Yeseva One"/>
                <a:sym typeface="Yeseva One"/>
              </a:rPr>
              <a:t>Oct </a:t>
            </a:r>
          </a:p>
        </p:txBody>
      </p:sp>
      <p:sp>
        <p:nvSpPr>
          <p:cNvPr id="28" name="TextBox 28"/>
          <p:cNvSpPr txBox="1"/>
          <p:nvPr/>
        </p:nvSpPr>
        <p:spPr>
          <a:xfrm>
            <a:off x="12026232" y="8075665"/>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Contemporary</a:t>
            </a:r>
          </a:p>
          <a:p>
            <a:pPr algn="just">
              <a:lnSpc>
                <a:spcPts val="2520"/>
              </a:lnSpc>
              <a:spcBef>
                <a:spcPct val="0"/>
              </a:spcBef>
            </a:pPr>
            <a:r>
              <a:rPr lang="en-US" sz="1800">
                <a:solidFill>
                  <a:srgbClr val="1C3378"/>
                </a:solidFill>
                <a:latin typeface="Yeseva One"/>
                <a:ea typeface="Yeseva One"/>
                <a:cs typeface="Yeseva One"/>
                <a:sym typeface="Yeseva One"/>
              </a:rPr>
              <a:t>Mar</a:t>
            </a:r>
          </a:p>
        </p:txBody>
      </p:sp>
      <p:sp>
        <p:nvSpPr>
          <p:cNvPr id="29" name="TextBox 29"/>
          <p:cNvSpPr txBox="1"/>
          <p:nvPr/>
        </p:nvSpPr>
        <p:spPr>
          <a:xfrm>
            <a:off x="2862884" y="2594359"/>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8</a:t>
            </a:r>
          </a:p>
        </p:txBody>
      </p:sp>
      <p:sp>
        <p:nvSpPr>
          <p:cNvPr id="30" name="TextBox 30"/>
          <p:cNvSpPr txBox="1"/>
          <p:nvPr/>
        </p:nvSpPr>
        <p:spPr>
          <a:xfrm>
            <a:off x="2993495" y="4762856"/>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10</a:t>
            </a:r>
          </a:p>
        </p:txBody>
      </p:sp>
      <p:sp>
        <p:nvSpPr>
          <p:cNvPr id="31" name="TextBox 31"/>
          <p:cNvSpPr txBox="1"/>
          <p:nvPr/>
        </p:nvSpPr>
        <p:spPr>
          <a:xfrm>
            <a:off x="6109908" y="3286481"/>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13</a:t>
            </a:r>
          </a:p>
        </p:txBody>
      </p:sp>
      <p:sp>
        <p:nvSpPr>
          <p:cNvPr id="32" name="TextBox 32"/>
          <p:cNvSpPr txBox="1"/>
          <p:nvPr/>
        </p:nvSpPr>
        <p:spPr>
          <a:xfrm>
            <a:off x="2993495" y="8913390"/>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16</a:t>
            </a:r>
          </a:p>
        </p:txBody>
      </p:sp>
      <p:sp>
        <p:nvSpPr>
          <p:cNvPr id="33" name="TextBox 33"/>
          <p:cNvSpPr txBox="1"/>
          <p:nvPr/>
        </p:nvSpPr>
        <p:spPr>
          <a:xfrm>
            <a:off x="6109908" y="5454977"/>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19</a:t>
            </a:r>
          </a:p>
        </p:txBody>
      </p:sp>
      <p:sp>
        <p:nvSpPr>
          <p:cNvPr id="34" name="TextBox 34"/>
          <p:cNvSpPr txBox="1"/>
          <p:nvPr/>
        </p:nvSpPr>
        <p:spPr>
          <a:xfrm>
            <a:off x="6109908" y="7690149"/>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9</a:t>
            </a:r>
          </a:p>
        </p:txBody>
      </p:sp>
      <p:sp>
        <p:nvSpPr>
          <p:cNvPr id="35" name="TextBox 35"/>
          <p:cNvSpPr txBox="1"/>
          <p:nvPr/>
        </p:nvSpPr>
        <p:spPr>
          <a:xfrm>
            <a:off x="9131089" y="4512227"/>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13</a:t>
            </a:r>
          </a:p>
        </p:txBody>
      </p:sp>
      <p:sp>
        <p:nvSpPr>
          <p:cNvPr id="36" name="TextBox 36"/>
          <p:cNvSpPr txBox="1"/>
          <p:nvPr/>
        </p:nvSpPr>
        <p:spPr>
          <a:xfrm>
            <a:off x="9131089" y="6566381"/>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6</a:t>
            </a:r>
          </a:p>
        </p:txBody>
      </p:sp>
      <p:sp>
        <p:nvSpPr>
          <p:cNvPr id="37" name="TextBox 37"/>
          <p:cNvSpPr txBox="1"/>
          <p:nvPr/>
        </p:nvSpPr>
        <p:spPr>
          <a:xfrm>
            <a:off x="12561727" y="2604056"/>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10</a:t>
            </a:r>
          </a:p>
        </p:txBody>
      </p:sp>
      <p:sp>
        <p:nvSpPr>
          <p:cNvPr id="38" name="TextBox 38"/>
          <p:cNvSpPr txBox="1"/>
          <p:nvPr/>
        </p:nvSpPr>
        <p:spPr>
          <a:xfrm>
            <a:off x="12561727" y="5454977"/>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17</a:t>
            </a:r>
          </a:p>
        </p:txBody>
      </p:sp>
      <p:sp>
        <p:nvSpPr>
          <p:cNvPr id="39" name="TextBox 39"/>
          <p:cNvSpPr txBox="1"/>
          <p:nvPr/>
        </p:nvSpPr>
        <p:spPr>
          <a:xfrm>
            <a:off x="12561727" y="8612548"/>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24</a:t>
            </a:r>
          </a:p>
        </p:txBody>
      </p:sp>
      <p:sp>
        <p:nvSpPr>
          <p:cNvPr id="40" name="TextBox 40"/>
          <p:cNvSpPr txBox="1"/>
          <p:nvPr/>
        </p:nvSpPr>
        <p:spPr>
          <a:xfrm>
            <a:off x="2458001" y="6430568"/>
            <a:ext cx="1762739" cy="630555"/>
          </a:xfrm>
          <a:prstGeom prst="rect">
            <a:avLst/>
          </a:prstGeom>
        </p:spPr>
        <p:txBody>
          <a:bodyPr lIns="0" tIns="0" rIns="0" bIns="0" rtlCol="0" anchor="t">
            <a:spAutoFit/>
          </a:bodyPr>
          <a:lstStyle/>
          <a:p>
            <a:pPr algn="just">
              <a:lnSpc>
                <a:spcPts val="2520"/>
              </a:lnSpc>
            </a:pPr>
            <a:r>
              <a:rPr lang="en-US" sz="1800">
                <a:solidFill>
                  <a:srgbClr val="1C3378"/>
                </a:solidFill>
                <a:latin typeface="Yeseva One"/>
                <a:ea typeface="Yeseva One"/>
                <a:cs typeface="Yeseva One"/>
                <a:sym typeface="Yeseva One"/>
              </a:rPr>
              <a:t>Contemporary</a:t>
            </a:r>
          </a:p>
          <a:p>
            <a:pPr algn="just">
              <a:lnSpc>
                <a:spcPts val="2520"/>
              </a:lnSpc>
              <a:spcBef>
                <a:spcPct val="0"/>
              </a:spcBef>
            </a:pPr>
            <a:r>
              <a:rPr lang="en-US" sz="1800">
                <a:solidFill>
                  <a:srgbClr val="1C3378"/>
                </a:solidFill>
                <a:latin typeface="Yeseva One"/>
                <a:ea typeface="Yeseva One"/>
                <a:cs typeface="Yeseva One"/>
                <a:sym typeface="Yeseva One"/>
              </a:rPr>
              <a:t>Apr </a:t>
            </a:r>
          </a:p>
        </p:txBody>
      </p:sp>
      <p:sp>
        <p:nvSpPr>
          <p:cNvPr id="41" name="TextBox 41"/>
          <p:cNvSpPr txBox="1"/>
          <p:nvPr/>
        </p:nvSpPr>
        <p:spPr>
          <a:xfrm>
            <a:off x="2862884" y="6744893"/>
            <a:ext cx="691750" cy="673072"/>
          </a:xfrm>
          <a:prstGeom prst="rect">
            <a:avLst/>
          </a:prstGeom>
        </p:spPr>
        <p:txBody>
          <a:bodyPr lIns="0" tIns="0" rIns="0" bIns="0" rtlCol="0" anchor="t">
            <a:spAutoFit/>
          </a:bodyPr>
          <a:lstStyle/>
          <a:p>
            <a:pPr algn="ctr">
              <a:lnSpc>
                <a:spcPts val="5220"/>
              </a:lnSpc>
            </a:pPr>
            <a:r>
              <a:rPr lang="en-US" sz="4579">
                <a:solidFill>
                  <a:srgbClr val="1C3378"/>
                </a:solidFill>
                <a:latin typeface="Sunday"/>
                <a:ea typeface="Sunday"/>
                <a:cs typeface="Sunday"/>
                <a:sym typeface="Sunday"/>
              </a:rPr>
              <a:t>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2304827" y="465611"/>
            <a:ext cx="13678346" cy="1011879"/>
          </a:xfrm>
          <a:prstGeom prst="rect">
            <a:avLst/>
          </a:prstGeom>
        </p:spPr>
        <p:txBody>
          <a:bodyPr lIns="0" tIns="0" rIns="0" bIns="0" rtlCol="0" anchor="t">
            <a:spAutoFit/>
          </a:bodyPr>
          <a:lstStyle/>
          <a:p>
            <a:pPr algn="ctr">
              <a:lnSpc>
                <a:spcPts val="8277"/>
              </a:lnSpc>
            </a:pPr>
            <a:r>
              <a:rPr lang="en-US" sz="5912">
                <a:solidFill>
                  <a:srgbClr val="88CEC8"/>
                </a:solidFill>
                <a:latin typeface="Sunday"/>
                <a:ea typeface="Sunday"/>
                <a:cs typeface="Sunday"/>
                <a:sym typeface="Sunday"/>
              </a:rPr>
              <a:t>CHALLENGES TO RUNNING A BOOK CLUB</a:t>
            </a:r>
          </a:p>
        </p:txBody>
      </p:sp>
      <p:sp>
        <p:nvSpPr>
          <p:cNvPr id="4" name="TextBox 4"/>
          <p:cNvSpPr txBox="1"/>
          <p:nvPr/>
        </p:nvSpPr>
        <p:spPr>
          <a:xfrm>
            <a:off x="1028700" y="2034735"/>
            <a:ext cx="16230600" cy="9273862"/>
          </a:xfrm>
          <a:prstGeom prst="rect">
            <a:avLst/>
          </a:prstGeom>
        </p:spPr>
        <p:txBody>
          <a:bodyPr lIns="0" tIns="0" rIns="0" bIns="0" rtlCol="0" anchor="t">
            <a:spAutoFit/>
          </a:bodyPr>
          <a:lstStyle/>
          <a:p>
            <a:pPr algn="l">
              <a:lnSpc>
                <a:spcPts val="4917"/>
              </a:lnSpc>
            </a:pPr>
            <a:r>
              <a:rPr lang="en-US" sz="3512">
                <a:solidFill>
                  <a:srgbClr val="1C3378"/>
                </a:solidFill>
                <a:latin typeface="Yeseva One"/>
                <a:ea typeface="Yeseva One"/>
                <a:cs typeface="Yeseva One"/>
                <a:sym typeface="Yeseva One"/>
              </a:rPr>
              <a:t>Hoopla and the rising cost of digital collections</a:t>
            </a:r>
          </a:p>
          <a:p>
            <a:pPr algn="l">
              <a:lnSpc>
                <a:spcPts val="4917"/>
              </a:lnSpc>
            </a:pPr>
            <a:endParaRPr lang="en-US" sz="3512">
              <a:solidFill>
                <a:srgbClr val="1C3378"/>
              </a:solidFill>
              <a:latin typeface="Yeseva One"/>
              <a:ea typeface="Yeseva One"/>
              <a:cs typeface="Yeseva One"/>
              <a:sym typeface="Yeseva One"/>
            </a:endParaRPr>
          </a:p>
          <a:p>
            <a:pPr algn="l">
              <a:lnSpc>
                <a:spcPts val="4917"/>
              </a:lnSpc>
            </a:pPr>
            <a:r>
              <a:rPr lang="en-US" sz="3512">
                <a:solidFill>
                  <a:srgbClr val="1C3378"/>
                </a:solidFill>
                <a:latin typeface="Yeseva One"/>
                <a:ea typeface="Yeseva One"/>
                <a:cs typeface="Yeseva One"/>
                <a:sym typeface="Yeseva One"/>
              </a:rPr>
              <a:t>The restrictions on book selection </a:t>
            </a:r>
          </a:p>
          <a:p>
            <a:pPr marL="758308" lvl="1" indent="-379154" algn="l">
              <a:lnSpc>
                <a:spcPts val="4917"/>
              </a:lnSpc>
              <a:buFont typeface="Arial"/>
              <a:buChar char="•"/>
            </a:pPr>
            <a:r>
              <a:rPr lang="en-US" sz="3512">
                <a:solidFill>
                  <a:srgbClr val="1C3378"/>
                </a:solidFill>
                <a:latin typeface="Yeseva One"/>
                <a:ea typeface="Yeseva One"/>
                <a:cs typeface="Yeseva One"/>
                <a:sym typeface="Yeseva One"/>
              </a:rPr>
              <a:t>the title has to be on Hoopla that way there is no wait time for multiple patrons wanting to check out the same title</a:t>
            </a:r>
          </a:p>
          <a:p>
            <a:pPr marL="758308" lvl="1" indent="-379154" algn="l">
              <a:lnSpc>
                <a:spcPts val="4917"/>
              </a:lnSpc>
              <a:buFont typeface="Arial"/>
              <a:buChar char="•"/>
            </a:pPr>
            <a:r>
              <a:rPr lang="en-US" sz="3512">
                <a:solidFill>
                  <a:srgbClr val="1C3378"/>
                </a:solidFill>
                <a:latin typeface="Yeseva One"/>
                <a:ea typeface="Yeseva One"/>
                <a:cs typeface="Yeseva One"/>
                <a:sym typeface="Yeseva One"/>
              </a:rPr>
              <a:t>the book they choose cannot be a brand new title so it’s challenging finding options that are new enough to still be popular </a:t>
            </a:r>
          </a:p>
          <a:p>
            <a:pPr marL="758308" lvl="1" indent="-379154" algn="l">
              <a:lnSpc>
                <a:spcPts val="4917"/>
              </a:lnSpc>
              <a:buFont typeface="Arial"/>
              <a:buChar char="•"/>
            </a:pPr>
            <a:r>
              <a:rPr lang="en-US" sz="3512">
                <a:solidFill>
                  <a:srgbClr val="1C3378"/>
                </a:solidFill>
                <a:latin typeface="Yeseva One"/>
                <a:ea typeface="Yeseva One"/>
                <a:cs typeface="Yeseva One"/>
                <a:sym typeface="Yeseva One"/>
              </a:rPr>
              <a:t>lastly the title has to be available at multiple libraries to attain enough physical copies </a:t>
            </a:r>
          </a:p>
          <a:p>
            <a:pPr algn="l">
              <a:lnSpc>
                <a:spcPts val="4917"/>
              </a:lnSpc>
            </a:pPr>
            <a:endParaRPr lang="en-US" sz="3512">
              <a:solidFill>
                <a:srgbClr val="1C3378"/>
              </a:solidFill>
              <a:latin typeface="Yeseva One"/>
              <a:ea typeface="Yeseva One"/>
              <a:cs typeface="Yeseva One"/>
              <a:sym typeface="Yeseva One"/>
            </a:endParaRPr>
          </a:p>
          <a:p>
            <a:pPr algn="l">
              <a:lnSpc>
                <a:spcPts val="4917"/>
              </a:lnSpc>
            </a:pPr>
            <a:r>
              <a:rPr lang="en-US" sz="3512">
                <a:solidFill>
                  <a:srgbClr val="1C3378"/>
                </a:solidFill>
                <a:latin typeface="Yeseva One"/>
                <a:ea typeface="Yeseva One"/>
                <a:cs typeface="Yeseva One"/>
                <a:sym typeface="Yeseva One"/>
              </a:rPr>
              <a:t>Readjusting my program budget and coming up with creative ways to keep costs down</a:t>
            </a:r>
          </a:p>
          <a:p>
            <a:pPr algn="l">
              <a:lnSpc>
                <a:spcPts val="4917"/>
              </a:lnSpc>
            </a:pPr>
            <a:endParaRPr lang="en-US" sz="3512">
              <a:solidFill>
                <a:srgbClr val="1C3378"/>
              </a:solidFill>
              <a:latin typeface="Yeseva One"/>
              <a:ea typeface="Yeseva One"/>
              <a:cs typeface="Yeseva One"/>
              <a:sym typeface="Yeseva One"/>
            </a:endParaRPr>
          </a:p>
          <a:p>
            <a:pPr algn="l">
              <a:lnSpc>
                <a:spcPts val="4917"/>
              </a:lnSpc>
            </a:pPr>
            <a:endParaRPr lang="en-US" sz="3512">
              <a:solidFill>
                <a:srgbClr val="1C3378"/>
              </a:solidFill>
              <a:latin typeface="Yeseva One"/>
              <a:ea typeface="Yeseva One"/>
              <a:cs typeface="Yeseva One"/>
              <a:sym typeface="Yeseva One"/>
            </a:endParaRPr>
          </a:p>
          <a:p>
            <a:pPr algn="l">
              <a:lnSpc>
                <a:spcPts val="4917"/>
              </a:lnSpc>
            </a:pPr>
            <a:endParaRPr lang="en-US" sz="3512">
              <a:solidFill>
                <a:srgbClr val="1C3378"/>
              </a:solidFill>
              <a:latin typeface="Yeseva One"/>
              <a:ea typeface="Yeseva One"/>
              <a:cs typeface="Yeseva One"/>
              <a:sym typeface="Yeseva O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pic>
        <p:nvPicPr>
          <p:cNvPr id="3" name="Picture 3"/>
          <p:cNvPicPr>
            <a:picLocks noChangeAspect="1"/>
          </p:cNvPicPr>
          <p:nvPr/>
        </p:nvPicPr>
        <p:blipFill>
          <a:blip r:embed="rId3"/>
          <a:stretch>
            <a:fillRect/>
          </a:stretch>
        </p:blipFill>
        <p:spPr>
          <a:xfrm>
            <a:off x="11120617" y="1448881"/>
            <a:ext cx="6939008" cy="5271301"/>
          </a:xfrm>
          <a:prstGeom prst="rect">
            <a:avLst/>
          </a:prstGeom>
        </p:spPr>
      </p:pic>
      <p:grpSp>
        <p:nvGrpSpPr>
          <p:cNvPr id="4" name="Group 4"/>
          <p:cNvGrpSpPr>
            <a:grpSpLocks noChangeAspect="1"/>
          </p:cNvGrpSpPr>
          <p:nvPr/>
        </p:nvGrpSpPr>
        <p:grpSpPr>
          <a:xfrm>
            <a:off x="10554017" y="5143500"/>
            <a:ext cx="3180843" cy="4216920"/>
            <a:chOff x="0" y="0"/>
            <a:chExt cx="3727450" cy="4941570"/>
          </a:xfrm>
        </p:grpSpPr>
        <p:sp>
          <p:nvSpPr>
            <p:cNvPr id="5" name="Freeform 5"/>
            <p:cNvSpPr/>
            <p:nvPr/>
          </p:nvSpPr>
          <p:spPr>
            <a:xfrm>
              <a:off x="63500" y="6350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4"/>
              <a:stretch>
                <a:fillRect l="-327" r="-327"/>
              </a:stretch>
            </a:blipFill>
          </p:spPr>
          <p:txBody>
            <a:bodyPr/>
            <a:lstStyle/>
            <a:p>
              <a:endParaRPr lang="en-US"/>
            </a:p>
          </p:txBody>
        </p:sp>
        <p:sp>
          <p:nvSpPr>
            <p:cNvPr id="6" name="Freeform 6"/>
            <p:cNvSpPr/>
            <p:nvPr/>
          </p:nvSpPr>
          <p:spPr>
            <a:xfrm>
              <a:off x="0" y="0"/>
              <a:ext cx="3727450" cy="4941570"/>
            </a:xfrm>
            <a:custGeom>
              <a:avLst/>
              <a:gdLst/>
              <a:ahLst/>
              <a:cxnLst/>
              <a:rect l="l" t="t" r="r" b="b"/>
              <a:pathLst>
                <a:path w="3727450" h="4941570">
                  <a:moveTo>
                    <a:pt x="3727450" y="4941570"/>
                  </a:moveTo>
                  <a:lnTo>
                    <a:pt x="0" y="4941570"/>
                  </a:lnTo>
                  <a:lnTo>
                    <a:pt x="0" y="0"/>
                  </a:lnTo>
                  <a:lnTo>
                    <a:pt x="3727450" y="0"/>
                  </a:lnTo>
                  <a:lnTo>
                    <a:pt x="3727450" y="4941570"/>
                  </a:lnTo>
                  <a:close/>
                  <a:moveTo>
                    <a:pt x="127000" y="4814570"/>
                  </a:moveTo>
                  <a:lnTo>
                    <a:pt x="3600450" y="4814570"/>
                  </a:lnTo>
                  <a:lnTo>
                    <a:pt x="3600450" y="127000"/>
                  </a:lnTo>
                  <a:lnTo>
                    <a:pt x="127000" y="127000"/>
                  </a:lnTo>
                  <a:lnTo>
                    <a:pt x="127000" y="4814570"/>
                  </a:lnTo>
                  <a:close/>
                </a:path>
              </a:pathLst>
            </a:custGeom>
            <a:solidFill>
              <a:srgbClr val="88CEC8"/>
            </a:solidFill>
          </p:spPr>
          <p:txBody>
            <a:bodyPr/>
            <a:lstStyle/>
            <a:p>
              <a:endParaRPr lang="en-US"/>
            </a:p>
          </p:txBody>
        </p:sp>
      </p:grpSp>
      <p:pic>
        <p:nvPicPr>
          <p:cNvPr id="7" name="Picture 7"/>
          <p:cNvPicPr>
            <a:picLocks noChangeAspect="1"/>
          </p:cNvPicPr>
          <p:nvPr/>
        </p:nvPicPr>
        <p:blipFill>
          <a:blip r:embed="rId5"/>
          <a:stretch>
            <a:fillRect/>
          </a:stretch>
        </p:blipFill>
        <p:spPr>
          <a:xfrm>
            <a:off x="14710560" y="4234634"/>
            <a:ext cx="5097481" cy="4964380"/>
          </a:xfrm>
          <a:prstGeom prst="rect">
            <a:avLst/>
          </a:prstGeom>
        </p:spPr>
      </p:pic>
      <p:grpSp>
        <p:nvGrpSpPr>
          <p:cNvPr id="8" name="Group 8"/>
          <p:cNvGrpSpPr>
            <a:grpSpLocks noChangeAspect="1"/>
          </p:cNvGrpSpPr>
          <p:nvPr/>
        </p:nvGrpSpPr>
        <p:grpSpPr>
          <a:xfrm>
            <a:off x="13291304" y="6361227"/>
            <a:ext cx="2597634" cy="3535900"/>
            <a:chOff x="0" y="0"/>
            <a:chExt cx="6350000" cy="8643620"/>
          </a:xfrm>
        </p:grpSpPr>
        <p:sp>
          <p:nvSpPr>
            <p:cNvPr id="9" name="Freeform 9"/>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F3C2"/>
            </a:solidFill>
          </p:spPr>
          <p:txBody>
            <a:bodyPr/>
            <a:lstStyle/>
            <a:p>
              <a:endParaRPr lang="en-US"/>
            </a:p>
          </p:txBody>
        </p:sp>
        <p:sp>
          <p:nvSpPr>
            <p:cNvPr id="10" name="Freeform 10"/>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6"/>
              <a:stretch>
                <a:fillRect l="-1054" r="-1054"/>
              </a:stretch>
            </a:blipFill>
          </p:spPr>
          <p:txBody>
            <a:bodyPr/>
            <a:lstStyle/>
            <a:p>
              <a:endParaRPr lang="en-US"/>
            </a:p>
          </p:txBody>
        </p:sp>
      </p:grpSp>
      <p:sp>
        <p:nvSpPr>
          <p:cNvPr id="11" name="TextBox 11"/>
          <p:cNvSpPr txBox="1"/>
          <p:nvPr/>
        </p:nvSpPr>
        <p:spPr>
          <a:xfrm>
            <a:off x="885382" y="1996534"/>
            <a:ext cx="9127458" cy="10652078"/>
          </a:xfrm>
          <a:prstGeom prst="rect">
            <a:avLst/>
          </a:prstGeom>
        </p:spPr>
        <p:txBody>
          <a:bodyPr lIns="0" tIns="0" rIns="0" bIns="0" rtlCol="0" anchor="t">
            <a:spAutoFit/>
          </a:bodyPr>
          <a:lstStyle/>
          <a:p>
            <a:pPr algn="l">
              <a:lnSpc>
                <a:spcPts val="5684"/>
              </a:lnSpc>
            </a:pPr>
            <a:r>
              <a:rPr lang="en-US" sz="3007">
                <a:solidFill>
                  <a:srgbClr val="1C3378"/>
                </a:solidFill>
                <a:latin typeface="Yeseva One"/>
                <a:ea typeface="Yeseva One"/>
                <a:cs typeface="Yeseva One"/>
                <a:sym typeface="Yeseva One"/>
              </a:rPr>
              <a:t>Choose the right books </a:t>
            </a:r>
          </a:p>
          <a:p>
            <a:pPr marL="649379" lvl="1" indent="-324690" algn="l">
              <a:lnSpc>
                <a:spcPts val="5684"/>
              </a:lnSpc>
              <a:buFont typeface="Arial"/>
              <a:buChar char="•"/>
            </a:pPr>
            <a:r>
              <a:rPr lang="en-US" sz="3007">
                <a:solidFill>
                  <a:srgbClr val="1C3378"/>
                </a:solidFill>
                <a:latin typeface="Yeseva One"/>
                <a:ea typeface="Yeseva One"/>
                <a:cs typeface="Yeseva One"/>
                <a:sym typeface="Yeseva One"/>
              </a:rPr>
              <a:t>Pick books that will generate discussion and interest among your members</a:t>
            </a:r>
          </a:p>
          <a:p>
            <a:pPr marL="649379" lvl="1" indent="-324690" algn="l">
              <a:lnSpc>
                <a:spcPts val="5684"/>
              </a:lnSpc>
              <a:buFont typeface="Arial"/>
              <a:buChar char="•"/>
            </a:pPr>
            <a:r>
              <a:rPr lang="en-US" sz="3007">
                <a:solidFill>
                  <a:srgbClr val="1C3378"/>
                </a:solidFill>
                <a:latin typeface="Yeseva One"/>
                <a:ea typeface="Yeseva One"/>
                <a:cs typeface="Yeseva One"/>
                <a:sym typeface="Yeseva One"/>
              </a:rPr>
              <a:t>Use different and creative types of ways for patrons to pick books each month</a:t>
            </a:r>
          </a:p>
          <a:p>
            <a:pPr algn="ctr">
              <a:lnSpc>
                <a:spcPts val="5684"/>
              </a:lnSpc>
            </a:pPr>
            <a:endParaRPr lang="en-US" sz="3007">
              <a:solidFill>
                <a:srgbClr val="1C3378"/>
              </a:solidFill>
              <a:latin typeface="Yeseva One"/>
              <a:ea typeface="Yeseva One"/>
              <a:cs typeface="Yeseva One"/>
              <a:sym typeface="Yeseva One"/>
            </a:endParaRPr>
          </a:p>
          <a:p>
            <a:pPr algn="l">
              <a:lnSpc>
                <a:spcPts val="5684"/>
              </a:lnSpc>
            </a:pPr>
            <a:r>
              <a:rPr lang="en-US" sz="3007">
                <a:solidFill>
                  <a:srgbClr val="1C3378"/>
                </a:solidFill>
                <a:latin typeface="Yeseva One"/>
                <a:ea typeface="Yeseva One"/>
                <a:cs typeface="Yeseva One"/>
                <a:sym typeface="Yeseva One"/>
              </a:rPr>
              <a:t>Set Clear Expectations  </a:t>
            </a:r>
          </a:p>
          <a:p>
            <a:pPr marL="649379" lvl="1" indent="-324690" algn="l">
              <a:lnSpc>
                <a:spcPts val="5684"/>
              </a:lnSpc>
              <a:buFont typeface="Arial"/>
              <a:buChar char="•"/>
            </a:pPr>
            <a:r>
              <a:rPr lang="en-US" sz="3007">
                <a:solidFill>
                  <a:srgbClr val="1C3378"/>
                </a:solidFill>
                <a:latin typeface="Yeseva One"/>
                <a:ea typeface="Yeseva One"/>
                <a:cs typeface="Yeseva One"/>
                <a:sym typeface="Yeseva One"/>
              </a:rPr>
              <a:t>Be clear about what’s expected in terms of preparation and participation</a:t>
            </a:r>
          </a:p>
          <a:p>
            <a:pPr marL="649379" lvl="1" indent="-324690" algn="l">
              <a:lnSpc>
                <a:spcPts val="5684"/>
              </a:lnSpc>
              <a:buFont typeface="Arial"/>
              <a:buChar char="•"/>
            </a:pPr>
            <a:r>
              <a:rPr lang="en-US" sz="3007">
                <a:solidFill>
                  <a:srgbClr val="1C3378"/>
                </a:solidFill>
                <a:latin typeface="Yeseva One"/>
                <a:ea typeface="Yeseva One"/>
                <a:cs typeface="Yeseva One"/>
                <a:sym typeface="Yeseva One"/>
              </a:rPr>
              <a:t>Make sure everyone feels comfortable expressing their opinions</a:t>
            </a:r>
          </a:p>
          <a:p>
            <a:pPr algn="ctr">
              <a:lnSpc>
                <a:spcPts val="5684"/>
              </a:lnSpc>
            </a:pPr>
            <a:endParaRPr lang="en-US" sz="3007">
              <a:solidFill>
                <a:srgbClr val="1C3378"/>
              </a:solidFill>
              <a:latin typeface="Yeseva One"/>
              <a:ea typeface="Yeseva One"/>
              <a:cs typeface="Yeseva One"/>
              <a:sym typeface="Yeseva One"/>
            </a:endParaRPr>
          </a:p>
          <a:p>
            <a:pPr algn="l">
              <a:lnSpc>
                <a:spcPts val="5684"/>
              </a:lnSpc>
            </a:pPr>
            <a:endParaRPr lang="en-US" sz="3007">
              <a:solidFill>
                <a:srgbClr val="1C3378"/>
              </a:solidFill>
              <a:latin typeface="Yeseva One"/>
              <a:ea typeface="Yeseva One"/>
              <a:cs typeface="Yeseva One"/>
              <a:sym typeface="Yeseva One"/>
            </a:endParaRPr>
          </a:p>
          <a:p>
            <a:pPr algn="ctr">
              <a:lnSpc>
                <a:spcPts val="5684"/>
              </a:lnSpc>
            </a:pPr>
            <a:endParaRPr lang="en-US" sz="3007">
              <a:solidFill>
                <a:srgbClr val="1C3378"/>
              </a:solidFill>
              <a:latin typeface="Yeseva One"/>
              <a:ea typeface="Yeseva One"/>
              <a:cs typeface="Yeseva One"/>
              <a:sym typeface="Yeseva One"/>
            </a:endParaRPr>
          </a:p>
          <a:p>
            <a:pPr algn="ctr">
              <a:lnSpc>
                <a:spcPts val="5684"/>
              </a:lnSpc>
            </a:pPr>
            <a:endParaRPr lang="en-US" sz="3007">
              <a:solidFill>
                <a:srgbClr val="1C3378"/>
              </a:solidFill>
              <a:latin typeface="Yeseva One"/>
              <a:ea typeface="Yeseva One"/>
              <a:cs typeface="Yeseva One"/>
              <a:sym typeface="Yeseva One"/>
            </a:endParaRPr>
          </a:p>
        </p:txBody>
      </p:sp>
      <p:sp>
        <p:nvSpPr>
          <p:cNvPr id="12" name="TextBox 12"/>
          <p:cNvSpPr txBox="1"/>
          <p:nvPr/>
        </p:nvSpPr>
        <p:spPr>
          <a:xfrm>
            <a:off x="3425056" y="465611"/>
            <a:ext cx="11437888" cy="1011879"/>
          </a:xfrm>
          <a:prstGeom prst="rect">
            <a:avLst/>
          </a:prstGeom>
        </p:spPr>
        <p:txBody>
          <a:bodyPr lIns="0" tIns="0" rIns="0" bIns="0" rtlCol="0" anchor="t">
            <a:spAutoFit/>
          </a:bodyPr>
          <a:lstStyle/>
          <a:p>
            <a:pPr algn="ctr">
              <a:lnSpc>
                <a:spcPts val="8277"/>
              </a:lnSpc>
              <a:spcBef>
                <a:spcPct val="0"/>
              </a:spcBef>
            </a:pPr>
            <a:r>
              <a:rPr lang="en-US" sz="5912">
                <a:solidFill>
                  <a:srgbClr val="88CEC8"/>
                </a:solidFill>
                <a:latin typeface="Sunday"/>
                <a:ea typeface="Sunday"/>
                <a:cs typeface="Sunday"/>
                <a:sym typeface="Sunday"/>
              </a:rPr>
              <a:t>TIPS FOR HOSTING A BOOK CLUB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grpSp>
        <p:nvGrpSpPr>
          <p:cNvPr id="3" name="Group 3"/>
          <p:cNvGrpSpPr>
            <a:grpSpLocks noChangeAspect="1"/>
          </p:cNvGrpSpPr>
          <p:nvPr/>
        </p:nvGrpSpPr>
        <p:grpSpPr>
          <a:xfrm>
            <a:off x="10136614" y="2457519"/>
            <a:ext cx="3854224" cy="5246370"/>
            <a:chOff x="0" y="0"/>
            <a:chExt cx="6350000" cy="8643620"/>
          </a:xfrm>
        </p:grpSpPr>
        <p:sp>
          <p:nvSpPr>
            <p:cNvPr id="4" name="Freeform 4"/>
            <p:cNvSpPr/>
            <p:nvPr/>
          </p:nvSpPr>
          <p:spPr>
            <a:xfrm>
              <a:off x="0" y="0"/>
              <a:ext cx="6350000" cy="864235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F3C2"/>
            </a:solidFill>
          </p:spPr>
          <p:txBody>
            <a:bodyPr/>
            <a:lstStyle/>
            <a:p>
              <a:endParaRPr lang="en-US"/>
            </a:p>
          </p:txBody>
        </p:sp>
        <p:sp>
          <p:nvSpPr>
            <p:cNvPr id="5" name="Freeform 5"/>
            <p:cNvSpPr/>
            <p:nvPr/>
          </p:nvSpPr>
          <p:spPr>
            <a:xfrm>
              <a:off x="389890" y="450850"/>
              <a:ext cx="5570220" cy="7743190"/>
            </a:xfrm>
            <a:custGeom>
              <a:avLst/>
              <a:gdLst/>
              <a:ahLst/>
              <a:cxnLst/>
              <a:rect l="l" t="t" r="r" b="b"/>
              <a:pathLst>
                <a:path w="5570220" h="7743190">
                  <a:moveTo>
                    <a:pt x="0" y="0"/>
                  </a:moveTo>
                  <a:lnTo>
                    <a:pt x="5570220" y="0"/>
                  </a:lnTo>
                  <a:lnTo>
                    <a:pt x="5570220" y="7743190"/>
                  </a:lnTo>
                  <a:lnTo>
                    <a:pt x="0" y="7743190"/>
                  </a:lnTo>
                  <a:close/>
                </a:path>
              </a:pathLst>
            </a:custGeom>
            <a:blipFill>
              <a:blip r:embed="rId3"/>
              <a:stretch>
                <a:fillRect l="-1686" r="-1686"/>
              </a:stretch>
            </a:blipFill>
          </p:spPr>
          <p:txBody>
            <a:bodyPr/>
            <a:lstStyle/>
            <a:p>
              <a:endParaRPr lang="en-US"/>
            </a:p>
          </p:txBody>
        </p:sp>
      </p:grpSp>
      <p:pic>
        <p:nvPicPr>
          <p:cNvPr id="6" name="Picture 6"/>
          <p:cNvPicPr>
            <a:picLocks noChangeAspect="1"/>
          </p:cNvPicPr>
          <p:nvPr/>
        </p:nvPicPr>
        <p:blipFill>
          <a:blip r:embed="rId4"/>
          <a:stretch>
            <a:fillRect/>
          </a:stretch>
        </p:blipFill>
        <p:spPr>
          <a:xfrm>
            <a:off x="10777864" y="6822713"/>
            <a:ext cx="3630691" cy="3630691"/>
          </a:xfrm>
          <a:prstGeom prst="rect">
            <a:avLst/>
          </a:prstGeom>
        </p:spPr>
      </p:pic>
      <p:sp>
        <p:nvSpPr>
          <p:cNvPr id="7" name="TextBox 7"/>
          <p:cNvSpPr txBox="1"/>
          <p:nvPr/>
        </p:nvSpPr>
        <p:spPr>
          <a:xfrm>
            <a:off x="1028700" y="1851250"/>
            <a:ext cx="8538875" cy="9134856"/>
          </a:xfrm>
          <a:prstGeom prst="rect">
            <a:avLst/>
          </a:prstGeom>
        </p:spPr>
        <p:txBody>
          <a:bodyPr lIns="0" tIns="0" rIns="0" bIns="0" rtlCol="0" anchor="t">
            <a:spAutoFit/>
          </a:bodyPr>
          <a:lstStyle/>
          <a:p>
            <a:pPr algn="l">
              <a:lnSpc>
                <a:spcPts val="3653"/>
              </a:lnSpc>
            </a:pPr>
            <a:endParaRPr/>
          </a:p>
          <a:p>
            <a:pPr algn="l">
              <a:lnSpc>
                <a:spcPts val="3653"/>
              </a:lnSpc>
            </a:pPr>
            <a:r>
              <a:rPr lang="en-US" sz="2609">
                <a:solidFill>
                  <a:srgbClr val="1C3378"/>
                </a:solidFill>
                <a:latin typeface="Yeseva One"/>
                <a:ea typeface="Yeseva One"/>
                <a:cs typeface="Yeseva One"/>
                <a:sym typeface="Yeseva One"/>
              </a:rPr>
              <a:t>Create a Friendly Atmosphere</a:t>
            </a:r>
          </a:p>
          <a:p>
            <a:pPr marL="563496" lvl="1" indent="-281748" algn="l">
              <a:lnSpc>
                <a:spcPts val="3653"/>
              </a:lnSpc>
              <a:buFont typeface="Arial"/>
              <a:buChar char="•"/>
            </a:pPr>
            <a:r>
              <a:rPr lang="en-US" sz="2609">
                <a:solidFill>
                  <a:srgbClr val="1C3378"/>
                </a:solidFill>
                <a:latin typeface="Yeseva One"/>
                <a:ea typeface="Yeseva One"/>
                <a:cs typeface="Yeseva One"/>
                <a:sym typeface="Yeseva One"/>
              </a:rPr>
              <a:t>Encourage open and respectful dialogue. Make sure everyone feels listened to and appreciated </a:t>
            </a:r>
          </a:p>
          <a:p>
            <a:pPr marL="563496" lvl="1" indent="-281748" algn="l">
              <a:lnSpc>
                <a:spcPts val="3653"/>
              </a:lnSpc>
              <a:buFont typeface="Arial"/>
              <a:buChar char="•"/>
            </a:pPr>
            <a:r>
              <a:rPr lang="en-US" sz="2609">
                <a:solidFill>
                  <a:srgbClr val="1C3378"/>
                </a:solidFill>
                <a:latin typeface="Yeseva One"/>
                <a:ea typeface="Yeseva One"/>
                <a:cs typeface="Yeseva One"/>
                <a:sym typeface="Yeseva One"/>
              </a:rPr>
              <a:t>Games and fun activities really get the meeting started off right and make members feel comfortable</a:t>
            </a:r>
          </a:p>
          <a:p>
            <a:pPr marL="563496" lvl="1" indent="-281748" algn="l">
              <a:lnSpc>
                <a:spcPts val="3653"/>
              </a:lnSpc>
              <a:buFont typeface="Arial"/>
              <a:buChar char="•"/>
            </a:pPr>
            <a:r>
              <a:rPr lang="en-US" sz="2609">
                <a:solidFill>
                  <a:srgbClr val="1C3378"/>
                </a:solidFill>
                <a:latin typeface="Yeseva One"/>
                <a:ea typeface="Yeseva One"/>
                <a:cs typeface="Yeseva One"/>
                <a:sym typeface="Yeseva One"/>
              </a:rPr>
              <a:t> I like to have a giveaway or small door prize each meeting and offer loyalty punch cards to encourage patrons to return month after month</a:t>
            </a:r>
          </a:p>
          <a:p>
            <a:pPr algn="l">
              <a:lnSpc>
                <a:spcPts val="3653"/>
              </a:lnSpc>
            </a:pPr>
            <a:endParaRPr lang="en-US" sz="2609">
              <a:solidFill>
                <a:srgbClr val="1C3378"/>
              </a:solidFill>
              <a:latin typeface="Yeseva One"/>
              <a:ea typeface="Yeseva One"/>
              <a:cs typeface="Yeseva One"/>
              <a:sym typeface="Yeseva One"/>
            </a:endParaRPr>
          </a:p>
          <a:p>
            <a:pPr algn="l">
              <a:lnSpc>
                <a:spcPts val="3653"/>
              </a:lnSpc>
            </a:pPr>
            <a:r>
              <a:rPr lang="en-US" sz="2609">
                <a:solidFill>
                  <a:srgbClr val="1C3378"/>
                </a:solidFill>
                <a:latin typeface="Yeseva One"/>
                <a:ea typeface="Yeseva One"/>
                <a:cs typeface="Yeseva One"/>
                <a:sym typeface="Yeseva One"/>
              </a:rPr>
              <a:t>Keep it Organized </a:t>
            </a:r>
          </a:p>
          <a:p>
            <a:pPr marL="563496" lvl="1" indent="-281748" algn="l">
              <a:lnSpc>
                <a:spcPts val="3653"/>
              </a:lnSpc>
              <a:buFont typeface="Arial"/>
              <a:buChar char="•"/>
            </a:pPr>
            <a:r>
              <a:rPr lang="en-US" sz="2609">
                <a:solidFill>
                  <a:srgbClr val="1C3378"/>
                </a:solidFill>
                <a:latin typeface="Yeseva One"/>
                <a:ea typeface="Yeseva One"/>
                <a:cs typeface="Yeseva One"/>
                <a:sym typeface="Yeseva One"/>
              </a:rPr>
              <a:t>Set a regular schedule for meetings and stick to it. Use tools like Facebook groups or in house marketing (quarter-sheets + newsletters) to keep everyone informed and engaged</a:t>
            </a:r>
          </a:p>
          <a:p>
            <a:pPr algn="l">
              <a:lnSpc>
                <a:spcPts val="3653"/>
              </a:lnSpc>
            </a:pPr>
            <a:endParaRPr lang="en-US" sz="2609">
              <a:solidFill>
                <a:srgbClr val="1C3378"/>
              </a:solidFill>
              <a:latin typeface="Yeseva One"/>
              <a:ea typeface="Yeseva One"/>
              <a:cs typeface="Yeseva One"/>
              <a:sym typeface="Yeseva One"/>
            </a:endParaRPr>
          </a:p>
          <a:p>
            <a:pPr algn="l">
              <a:lnSpc>
                <a:spcPts val="3653"/>
              </a:lnSpc>
            </a:pPr>
            <a:endParaRPr lang="en-US" sz="2609">
              <a:solidFill>
                <a:srgbClr val="1C3378"/>
              </a:solidFill>
              <a:latin typeface="Yeseva One"/>
              <a:ea typeface="Yeseva One"/>
              <a:cs typeface="Yeseva One"/>
              <a:sym typeface="Yeseva One"/>
            </a:endParaRPr>
          </a:p>
        </p:txBody>
      </p:sp>
      <p:sp>
        <p:nvSpPr>
          <p:cNvPr id="8" name="TextBox 8"/>
          <p:cNvSpPr txBox="1"/>
          <p:nvPr/>
        </p:nvSpPr>
        <p:spPr>
          <a:xfrm>
            <a:off x="3427214" y="465582"/>
            <a:ext cx="11433572" cy="1011936"/>
          </a:xfrm>
          <a:prstGeom prst="rect">
            <a:avLst/>
          </a:prstGeom>
        </p:spPr>
        <p:txBody>
          <a:bodyPr lIns="0" tIns="0" rIns="0" bIns="0" rtlCol="0" anchor="t">
            <a:spAutoFit/>
          </a:bodyPr>
          <a:lstStyle/>
          <a:p>
            <a:pPr algn="ctr">
              <a:lnSpc>
                <a:spcPts val="8274"/>
              </a:lnSpc>
              <a:spcBef>
                <a:spcPct val="0"/>
              </a:spcBef>
            </a:pPr>
            <a:r>
              <a:rPr lang="en-US" sz="5910">
                <a:solidFill>
                  <a:srgbClr val="88CEC8"/>
                </a:solidFill>
                <a:latin typeface="Sunday"/>
                <a:ea typeface="Sunday"/>
                <a:cs typeface="Sunday"/>
                <a:sym typeface="Sunday"/>
              </a:rPr>
              <a:t>TIPS FOR HOSTING A BOOK CLUB</a:t>
            </a:r>
          </a:p>
        </p:txBody>
      </p:sp>
      <p:pic>
        <p:nvPicPr>
          <p:cNvPr id="9" name="Picture 9"/>
          <p:cNvPicPr>
            <a:picLocks noChangeAspect="1"/>
          </p:cNvPicPr>
          <p:nvPr/>
        </p:nvPicPr>
        <p:blipFill>
          <a:blip r:embed="rId5"/>
          <a:stretch>
            <a:fillRect/>
          </a:stretch>
        </p:blipFill>
        <p:spPr>
          <a:xfrm>
            <a:off x="12839727" y="1844424"/>
            <a:ext cx="5736084" cy="4411792"/>
          </a:xfrm>
          <a:prstGeom prst="rect">
            <a:avLst/>
          </a:prstGeom>
        </p:spPr>
      </p:pic>
      <p:pic>
        <p:nvPicPr>
          <p:cNvPr id="10" name="Picture 10"/>
          <p:cNvPicPr>
            <a:picLocks noChangeAspect="1"/>
          </p:cNvPicPr>
          <p:nvPr/>
        </p:nvPicPr>
        <p:blipFill>
          <a:blip r:embed="rId6"/>
          <a:stretch>
            <a:fillRect/>
          </a:stretch>
        </p:blipFill>
        <p:spPr>
          <a:xfrm>
            <a:off x="13864287" y="4706236"/>
            <a:ext cx="4505251" cy="52471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3427214" y="465582"/>
            <a:ext cx="11433572" cy="1011936"/>
          </a:xfrm>
          <a:prstGeom prst="rect">
            <a:avLst/>
          </a:prstGeom>
        </p:spPr>
        <p:txBody>
          <a:bodyPr lIns="0" tIns="0" rIns="0" bIns="0" rtlCol="0" anchor="t">
            <a:spAutoFit/>
          </a:bodyPr>
          <a:lstStyle/>
          <a:p>
            <a:pPr algn="ctr">
              <a:lnSpc>
                <a:spcPts val="8274"/>
              </a:lnSpc>
              <a:spcBef>
                <a:spcPct val="0"/>
              </a:spcBef>
            </a:pPr>
            <a:r>
              <a:rPr lang="en-US" sz="5910">
                <a:solidFill>
                  <a:srgbClr val="88CEC8"/>
                </a:solidFill>
                <a:latin typeface="Sunday"/>
                <a:ea typeface="Sunday"/>
                <a:cs typeface="Sunday"/>
                <a:sym typeface="Sunday"/>
              </a:rPr>
              <a:t>TIPS FOR HOSTING A BOOK CLUB</a:t>
            </a:r>
          </a:p>
        </p:txBody>
      </p:sp>
      <p:sp>
        <p:nvSpPr>
          <p:cNvPr id="4" name="TextBox 4"/>
          <p:cNvSpPr txBox="1"/>
          <p:nvPr/>
        </p:nvSpPr>
        <p:spPr>
          <a:xfrm>
            <a:off x="1028700" y="1715915"/>
            <a:ext cx="8538875" cy="8180451"/>
          </a:xfrm>
          <a:prstGeom prst="rect">
            <a:avLst/>
          </a:prstGeom>
        </p:spPr>
        <p:txBody>
          <a:bodyPr lIns="0" tIns="0" rIns="0" bIns="0" rtlCol="0" anchor="t">
            <a:spAutoFit/>
          </a:bodyPr>
          <a:lstStyle/>
          <a:p>
            <a:pPr algn="l">
              <a:lnSpc>
                <a:spcPts val="3233"/>
              </a:lnSpc>
              <a:spcBef>
                <a:spcPct val="0"/>
              </a:spcBef>
            </a:pPr>
            <a:r>
              <a:rPr lang="en-US" sz="2309">
                <a:solidFill>
                  <a:srgbClr val="1C3378"/>
                </a:solidFill>
                <a:latin typeface="Yeseva One"/>
                <a:ea typeface="Yeseva One"/>
                <a:cs typeface="Yeseva One"/>
                <a:sym typeface="Yeseva One"/>
              </a:rPr>
              <a:t>Stay on Theme </a:t>
            </a:r>
          </a:p>
          <a:p>
            <a:pPr marL="498727" lvl="1" indent="-249364" algn="l">
              <a:lnSpc>
                <a:spcPts val="3233"/>
              </a:lnSpc>
              <a:buFont typeface="Arial"/>
              <a:buChar char="•"/>
            </a:pPr>
            <a:r>
              <a:rPr lang="en-US" sz="2309">
                <a:solidFill>
                  <a:srgbClr val="1C3378"/>
                </a:solidFill>
                <a:latin typeface="Yeseva One"/>
                <a:ea typeface="Yeseva One"/>
                <a:cs typeface="Yeseva One"/>
                <a:sym typeface="Yeseva One"/>
              </a:rPr>
              <a:t>For me personally I like to have themed snacks/drinks, games and activities, and I play a playlist in the background for atmosphere </a:t>
            </a:r>
          </a:p>
          <a:p>
            <a:pPr marL="498727" lvl="1" indent="-249364" algn="l">
              <a:lnSpc>
                <a:spcPts val="3233"/>
              </a:lnSpc>
              <a:buFont typeface="Arial"/>
              <a:buChar char="•"/>
            </a:pPr>
            <a:r>
              <a:rPr lang="en-US" sz="2309">
                <a:solidFill>
                  <a:srgbClr val="1C3378"/>
                </a:solidFill>
                <a:latin typeface="Yeseva One"/>
                <a:ea typeface="Yeseva One"/>
                <a:cs typeface="Yeseva One"/>
                <a:sym typeface="Yeseva One"/>
              </a:rPr>
              <a:t>I will also create tailored discussion questions and games that are either specific to the book or sub-genre</a:t>
            </a:r>
          </a:p>
          <a:p>
            <a:pPr algn="l">
              <a:lnSpc>
                <a:spcPts val="3233"/>
              </a:lnSpc>
              <a:spcBef>
                <a:spcPct val="0"/>
              </a:spcBef>
            </a:pPr>
            <a:endParaRPr lang="en-US" sz="2309">
              <a:solidFill>
                <a:srgbClr val="1C3378"/>
              </a:solidFill>
              <a:latin typeface="Yeseva One"/>
              <a:ea typeface="Yeseva One"/>
              <a:cs typeface="Yeseva One"/>
              <a:sym typeface="Yeseva One"/>
            </a:endParaRPr>
          </a:p>
          <a:p>
            <a:pPr algn="l">
              <a:lnSpc>
                <a:spcPts val="3233"/>
              </a:lnSpc>
              <a:spcBef>
                <a:spcPct val="0"/>
              </a:spcBef>
            </a:pPr>
            <a:r>
              <a:rPr lang="en-US" sz="2309">
                <a:solidFill>
                  <a:srgbClr val="1C3378"/>
                </a:solidFill>
                <a:latin typeface="Yeseva One"/>
                <a:ea typeface="Yeseva One"/>
                <a:cs typeface="Yeseva One"/>
                <a:sym typeface="Yeseva One"/>
              </a:rPr>
              <a:t>Use Free Marketing if You Can</a:t>
            </a:r>
          </a:p>
          <a:p>
            <a:pPr marL="498727" lvl="1" indent="-249364" algn="l">
              <a:lnSpc>
                <a:spcPts val="3233"/>
              </a:lnSpc>
              <a:buFont typeface="Arial"/>
              <a:buChar char="•"/>
            </a:pPr>
            <a:r>
              <a:rPr lang="en-US" sz="2309">
                <a:solidFill>
                  <a:srgbClr val="1C3378"/>
                </a:solidFill>
                <a:latin typeface="Yeseva One"/>
                <a:ea typeface="Yeseva One"/>
                <a:cs typeface="Yeseva One"/>
                <a:sym typeface="Yeseva One"/>
              </a:rPr>
              <a:t>If I have a display that has romance books on it, I will put a club information quarter sheet in the book for a patron to discover</a:t>
            </a:r>
          </a:p>
          <a:p>
            <a:pPr marL="498727" lvl="1" indent="-249364" algn="l">
              <a:lnSpc>
                <a:spcPts val="3233"/>
              </a:lnSpc>
              <a:buFont typeface="Arial"/>
              <a:buChar char="•"/>
            </a:pPr>
            <a:r>
              <a:rPr lang="en-US" sz="2309">
                <a:solidFill>
                  <a:srgbClr val="1C3378"/>
                </a:solidFill>
                <a:latin typeface="Yeseva One"/>
                <a:ea typeface="Yeseva One"/>
                <a:cs typeface="Yeseva One"/>
                <a:sym typeface="Yeseva One"/>
              </a:rPr>
              <a:t>When I am hosting another program, I will talk to the patrons about what they’re currently reading and if romance is a genre that they enjoy I will mention the book club</a:t>
            </a:r>
          </a:p>
          <a:p>
            <a:pPr marL="498727" lvl="1" indent="-249364" algn="l">
              <a:lnSpc>
                <a:spcPts val="3233"/>
              </a:lnSpc>
              <a:buFont typeface="Arial"/>
              <a:buChar char="•"/>
            </a:pPr>
            <a:r>
              <a:rPr lang="en-US" sz="2309">
                <a:solidFill>
                  <a:srgbClr val="1C3378"/>
                </a:solidFill>
                <a:latin typeface="Yeseva One"/>
                <a:ea typeface="Yeseva One"/>
                <a:cs typeface="Yeseva One"/>
                <a:sym typeface="Yeseva One"/>
              </a:rPr>
              <a:t>In circulation I have not only quarter sheets but also contact information inserts with our FB group QR Code that can be given out with the monthly selection at pickup</a:t>
            </a:r>
          </a:p>
        </p:txBody>
      </p:sp>
      <p:pic>
        <p:nvPicPr>
          <p:cNvPr id="5" name="Picture 5"/>
          <p:cNvPicPr>
            <a:picLocks noChangeAspect="1"/>
          </p:cNvPicPr>
          <p:nvPr/>
        </p:nvPicPr>
        <p:blipFill>
          <a:blip r:embed="rId3"/>
          <a:stretch>
            <a:fillRect/>
          </a:stretch>
        </p:blipFill>
        <p:spPr>
          <a:xfrm>
            <a:off x="10195207" y="1523835"/>
            <a:ext cx="4870361" cy="5370817"/>
          </a:xfrm>
          <a:prstGeom prst="rect">
            <a:avLst/>
          </a:prstGeom>
        </p:spPr>
      </p:pic>
      <p:pic>
        <p:nvPicPr>
          <p:cNvPr id="6" name="Picture 6"/>
          <p:cNvPicPr>
            <a:picLocks noChangeAspect="1"/>
          </p:cNvPicPr>
          <p:nvPr/>
        </p:nvPicPr>
        <p:blipFill>
          <a:blip r:embed="rId4"/>
          <a:stretch>
            <a:fillRect/>
          </a:stretch>
        </p:blipFill>
        <p:spPr>
          <a:xfrm>
            <a:off x="13284239" y="1022631"/>
            <a:ext cx="5458649" cy="5435576"/>
          </a:xfrm>
          <a:prstGeom prst="rect">
            <a:avLst/>
          </a:prstGeom>
        </p:spPr>
      </p:pic>
      <p:grpSp>
        <p:nvGrpSpPr>
          <p:cNvPr id="7" name="Group 7"/>
          <p:cNvGrpSpPr>
            <a:grpSpLocks noChangeAspect="1"/>
          </p:cNvGrpSpPr>
          <p:nvPr/>
        </p:nvGrpSpPr>
        <p:grpSpPr>
          <a:xfrm>
            <a:off x="14279784" y="5617419"/>
            <a:ext cx="2979516" cy="3950016"/>
            <a:chOff x="0" y="0"/>
            <a:chExt cx="3727450" cy="4941570"/>
          </a:xfrm>
        </p:grpSpPr>
        <p:sp>
          <p:nvSpPr>
            <p:cNvPr id="8" name="Freeform 8"/>
            <p:cNvSpPr/>
            <p:nvPr/>
          </p:nvSpPr>
          <p:spPr>
            <a:xfrm>
              <a:off x="63500" y="6350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327" r="-327"/>
              </a:stretch>
            </a:blipFill>
          </p:spPr>
          <p:txBody>
            <a:bodyPr/>
            <a:lstStyle/>
            <a:p>
              <a:endParaRPr lang="en-US"/>
            </a:p>
          </p:txBody>
        </p:sp>
        <p:sp>
          <p:nvSpPr>
            <p:cNvPr id="9" name="Freeform 9"/>
            <p:cNvSpPr/>
            <p:nvPr/>
          </p:nvSpPr>
          <p:spPr>
            <a:xfrm>
              <a:off x="0" y="0"/>
              <a:ext cx="3727450" cy="4941570"/>
            </a:xfrm>
            <a:custGeom>
              <a:avLst/>
              <a:gdLst/>
              <a:ahLst/>
              <a:cxnLst/>
              <a:rect l="l" t="t" r="r" b="b"/>
              <a:pathLst>
                <a:path w="3727450" h="4941570">
                  <a:moveTo>
                    <a:pt x="3727450" y="4941570"/>
                  </a:moveTo>
                  <a:lnTo>
                    <a:pt x="0" y="4941570"/>
                  </a:lnTo>
                  <a:lnTo>
                    <a:pt x="0" y="0"/>
                  </a:lnTo>
                  <a:lnTo>
                    <a:pt x="3727450" y="0"/>
                  </a:lnTo>
                  <a:lnTo>
                    <a:pt x="3727450" y="4941570"/>
                  </a:lnTo>
                  <a:close/>
                  <a:moveTo>
                    <a:pt x="127000" y="4814570"/>
                  </a:moveTo>
                  <a:lnTo>
                    <a:pt x="3600450" y="4814570"/>
                  </a:lnTo>
                  <a:lnTo>
                    <a:pt x="3600450" y="127000"/>
                  </a:lnTo>
                  <a:lnTo>
                    <a:pt x="127000" y="127000"/>
                  </a:lnTo>
                  <a:lnTo>
                    <a:pt x="127000" y="4814570"/>
                  </a:lnTo>
                  <a:close/>
                </a:path>
              </a:pathLst>
            </a:custGeom>
            <a:solidFill>
              <a:srgbClr val="88CEC8"/>
            </a:solidFill>
          </p:spPr>
          <p:txBody>
            <a:bodyPr/>
            <a:lstStyle/>
            <a:p>
              <a:endParaRPr lang="en-US"/>
            </a:p>
          </p:txBody>
        </p:sp>
      </p:grpSp>
      <p:pic>
        <p:nvPicPr>
          <p:cNvPr id="10" name="Picture 10"/>
          <p:cNvPicPr>
            <a:picLocks noChangeAspect="1"/>
          </p:cNvPicPr>
          <p:nvPr/>
        </p:nvPicPr>
        <p:blipFill>
          <a:blip r:embed="rId6"/>
          <a:stretch>
            <a:fillRect/>
          </a:stretch>
        </p:blipFill>
        <p:spPr>
          <a:xfrm>
            <a:off x="10073921" y="6255805"/>
            <a:ext cx="4439402" cy="337244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EFD"/>
        </a:solidFill>
        <a:effectLst/>
      </p:bgPr>
    </p:bg>
    <p:spTree>
      <p:nvGrpSpPr>
        <p:cNvPr id="1" name=""/>
        <p:cNvGrpSpPr/>
        <p:nvPr/>
      </p:nvGrpSpPr>
      <p:grpSpPr>
        <a:xfrm>
          <a:off x="0" y="0"/>
          <a:ext cx="0" cy="0"/>
          <a:chOff x="0" y="0"/>
          <a:chExt cx="0" cy="0"/>
        </a:xfrm>
      </p:grpSpPr>
      <p:sp>
        <p:nvSpPr>
          <p:cNvPr id="2" name="TextBox 2"/>
          <p:cNvSpPr txBox="1"/>
          <p:nvPr/>
        </p:nvSpPr>
        <p:spPr>
          <a:xfrm>
            <a:off x="4070439" y="601361"/>
            <a:ext cx="10147121" cy="1634705"/>
          </a:xfrm>
          <a:prstGeom prst="rect">
            <a:avLst/>
          </a:prstGeom>
        </p:spPr>
        <p:txBody>
          <a:bodyPr lIns="0" tIns="0" rIns="0" bIns="0" rtlCol="0" anchor="t">
            <a:spAutoFit/>
          </a:bodyPr>
          <a:lstStyle/>
          <a:p>
            <a:pPr algn="ctr">
              <a:lnSpc>
                <a:spcPts val="13323"/>
              </a:lnSpc>
            </a:pPr>
            <a:r>
              <a:rPr lang="en-US" sz="9516">
                <a:solidFill>
                  <a:srgbClr val="1C3378"/>
                </a:solidFill>
                <a:latin typeface="Yeseva One"/>
                <a:ea typeface="Yeseva One"/>
                <a:cs typeface="Yeseva One"/>
                <a:sym typeface="Yeseva One"/>
              </a:rPr>
              <a:t>Contact Us</a:t>
            </a:r>
          </a:p>
        </p:txBody>
      </p:sp>
      <p:sp>
        <p:nvSpPr>
          <p:cNvPr id="3" name="Freeform 3"/>
          <p:cNvSpPr/>
          <p:nvPr/>
        </p:nvSpPr>
        <p:spPr>
          <a:xfrm>
            <a:off x="13775307" y="3492369"/>
            <a:ext cx="2289674" cy="2289674"/>
          </a:xfrm>
          <a:custGeom>
            <a:avLst/>
            <a:gdLst/>
            <a:ahLst/>
            <a:cxnLst/>
            <a:rect l="l" t="t" r="r" b="b"/>
            <a:pathLst>
              <a:path w="2289674" h="2289674">
                <a:moveTo>
                  <a:pt x="0" y="0"/>
                </a:moveTo>
                <a:lnTo>
                  <a:pt x="2289675" y="0"/>
                </a:lnTo>
                <a:lnTo>
                  <a:pt x="2289675" y="2289674"/>
                </a:lnTo>
                <a:lnTo>
                  <a:pt x="0" y="228967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10154605" y="3842616"/>
            <a:ext cx="4765540" cy="1607595"/>
          </a:xfrm>
          <a:prstGeom prst="rect">
            <a:avLst/>
          </a:prstGeom>
        </p:spPr>
        <p:txBody>
          <a:bodyPr lIns="0" tIns="0" rIns="0" bIns="0" rtlCol="0" anchor="t">
            <a:spAutoFit/>
          </a:bodyPr>
          <a:lstStyle/>
          <a:p>
            <a:pPr algn="l">
              <a:lnSpc>
                <a:spcPts val="6417"/>
              </a:lnSpc>
            </a:pPr>
            <a:r>
              <a:rPr lang="en-US" sz="4583">
                <a:solidFill>
                  <a:srgbClr val="1C3378"/>
                </a:solidFill>
                <a:latin typeface="Yeseva One"/>
                <a:ea typeface="Yeseva One"/>
                <a:cs typeface="Yeseva One"/>
                <a:sym typeface="Yeseva One"/>
              </a:rPr>
              <a:t>Deanna Hohenbery</a:t>
            </a:r>
          </a:p>
        </p:txBody>
      </p:sp>
      <p:sp>
        <p:nvSpPr>
          <p:cNvPr id="5" name="TextBox 5"/>
          <p:cNvSpPr txBox="1"/>
          <p:nvPr/>
        </p:nvSpPr>
        <p:spPr>
          <a:xfrm>
            <a:off x="10154605" y="5696318"/>
            <a:ext cx="6899389" cy="639855"/>
          </a:xfrm>
          <a:prstGeom prst="rect">
            <a:avLst/>
          </a:prstGeom>
        </p:spPr>
        <p:txBody>
          <a:bodyPr lIns="0" tIns="0" rIns="0" bIns="0" rtlCol="0" anchor="t">
            <a:spAutoFit/>
          </a:bodyPr>
          <a:lstStyle/>
          <a:p>
            <a:pPr algn="l">
              <a:lnSpc>
                <a:spcPts val="5157"/>
              </a:lnSpc>
            </a:pPr>
            <a:r>
              <a:rPr lang="en-US" sz="3683">
                <a:solidFill>
                  <a:srgbClr val="1C3378"/>
                </a:solidFill>
                <a:latin typeface="Yeseva One"/>
                <a:ea typeface="Yeseva One"/>
                <a:cs typeface="Yeseva One"/>
                <a:sym typeface="Yeseva One"/>
              </a:rPr>
              <a:t>deanna@fondulaclibrary.org</a:t>
            </a:r>
          </a:p>
        </p:txBody>
      </p:sp>
      <p:sp>
        <p:nvSpPr>
          <p:cNvPr id="6" name="Freeform 6"/>
          <p:cNvSpPr/>
          <p:nvPr/>
        </p:nvSpPr>
        <p:spPr>
          <a:xfrm>
            <a:off x="103911" y="99979"/>
            <a:ext cx="6006329" cy="2567706"/>
          </a:xfrm>
          <a:custGeom>
            <a:avLst/>
            <a:gdLst/>
            <a:ahLst/>
            <a:cxnLst/>
            <a:rect l="l" t="t" r="r" b="b"/>
            <a:pathLst>
              <a:path w="6006329" h="2567706">
                <a:moveTo>
                  <a:pt x="0" y="0"/>
                </a:moveTo>
                <a:lnTo>
                  <a:pt x="6006329" y="0"/>
                </a:lnTo>
                <a:lnTo>
                  <a:pt x="6006329" y="2567705"/>
                </a:lnTo>
                <a:lnTo>
                  <a:pt x="0" y="25677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flipH="1" flipV="1">
            <a:off x="12149482" y="7591216"/>
            <a:ext cx="6006329" cy="2567706"/>
          </a:xfrm>
          <a:custGeom>
            <a:avLst/>
            <a:gdLst/>
            <a:ahLst/>
            <a:cxnLst/>
            <a:rect l="l" t="t" r="r" b="b"/>
            <a:pathLst>
              <a:path w="6006329" h="2567706">
                <a:moveTo>
                  <a:pt x="6006329" y="2567706"/>
                </a:moveTo>
                <a:lnTo>
                  <a:pt x="0" y="2567706"/>
                </a:lnTo>
                <a:lnTo>
                  <a:pt x="0" y="0"/>
                </a:lnTo>
                <a:lnTo>
                  <a:pt x="6006329" y="0"/>
                </a:lnTo>
                <a:lnTo>
                  <a:pt x="6006329" y="25677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844869" y="3861666"/>
            <a:ext cx="4765540" cy="1552985"/>
          </a:xfrm>
          <a:prstGeom prst="rect">
            <a:avLst/>
          </a:prstGeom>
        </p:spPr>
        <p:txBody>
          <a:bodyPr lIns="0" tIns="0" rIns="0" bIns="0" rtlCol="0" anchor="t">
            <a:spAutoFit/>
          </a:bodyPr>
          <a:lstStyle/>
          <a:p>
            <a:pPr algn="l">
              <a:lnSpc>
                <a:spcPts val="6277"/>
              </a:lnSpc>
            </a:pPr>
            <a:r>
              <a:rPr lang="en-US" sz="4483">
                <a:solidFill>
                  <a:srgbClr val="1C3378"/>
                </a:solidFill>
                <a:latin typeface="Yeseva One"/>
                <a:ea typeface="Yeseva One"/>
                <a:cs typeface="Yeseva One"/>
                <a:sym typeface="Yeseva One"/>
              </a:rPr>
              <a:t>Jacque </a:t>
            </a:r>
          </a:p>
          <a:p>
            <a:pPr algn="l">
              <a:lnSpc>
                <a:spcPts val="6277"/>
              </a:lnSpc>
            </a:pPr>
            <a:r>
              <a:rPr lang="en-US" sz="4483">
                <a:solidFill>
                  <a:srgbClr val="1C3378"/>
                </a:solidFill>
                <a:latin typeface="Yeseva One"/>
                <a:ea typeface="Yeseva One"/>
                <a:cs typeface="Yeseva One"/>
                <a:sym typeface="Yeseva One"/>
              </a:rPr>
              <a:t>Stengel </a:t>
            </a:r>
          </a:p>
        </p:txBody>
      </p:sp>
      <p:sp>
        <p:nvSpPr>
          <p:cNvPr id="9" name="TextBox 9"/>
          <p:cNvSpPr txBox="1"/>
          <p:nvPr/>
        </p:nvSpPr>
        <p:spPr>
          <a:xfrm>
            <a:off x="1844869" y="5678821"/>
            <a:ext cx="7299131" cy="1287555"/>
          </a:xfrm>
          <a:prstGeom prst="rect">
            <a:avLst/>
          </a:prstGeom>
        </p:spPr>
        <p:txBody>
          <a:bodyPr lIns="0" tIns="0" rIns="0" bIns="0" rtlCol="0" anchor="t">
            <a:spAutoFit/>
          </a:bodyPr>
          <a:lstStyle/>
          <a:p>
            <a:pPr algn="l">
              <a:lnSpc>
                <a:spcPts val="5157"/>
              </a:lnSpc>
            </a:pPr>
            <a:r>
              <a:rPr lang="en-US" sz="3683">
                <a:solidFill>
                  <a:srgbClr val="1C3378"/>
                </a:solidFill>
                <a:latin typeface="Yeseva One"/>
                <a:ea typeface="Yeseva One"/>
                <a:cs typeface="Yeseva One"/>
                <a:sym typeface="Yeseva One"/>
              </a:rPr>
              <a:t>j</a:t>
            </a:r>
            <a:r>
              <a:rPr lang="en-US" sz="3683">
                <a:solidFill>
                  <a:srgbClr val="1C3378"/>
                </a:solidFill>
                <a:latin typeface="Yeseva One"/>
                <a:ea typeface="Yeseva One"/>
                <a:cs typeface="Yeseva One"/>
                <a:sym typeface="Yeseva One"/>
                <a:hlinkClick r:id="rId5" tooltip="mailto:Jstengel@heyworthlibrary.com"/>
              </a:rPr>
              <a:t>stengel@heyworthlibrary.com</a:t>
            </a:r>
          </a:p>
          <a:p>
            <a:pPr algn="l">
              <a:lnSpc>
                <a:spcPts val="5157"/>
              </a:lnSpc>
            </a:pPr>
            <a:endParaRPr lang="en-US" sz="3683">
              <a:solidFill>
                <a:srgbClr val="1C3378"/>
              </a:solidFill>
              <a:latin typeface="Yeseva One"/>
              <a:ea typeface="Yeseva One"/>
              <a:cs typeface="Yeseva One"/>
              <a:sym typeface="Yeseva One"/>
              <a:hlinkClick r:id="rId5" tooltip="mailto:Jstengel@heyworthlibrary.co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222" b="-16222"/>
            </a:stretch>
          </a:blipFill>
        </p:spPr>
        <p:txBody>
          <a:bodyPr/>
          <a:lstStyle/>
          <a:p>
            <a:endParaRPr lang="en-US"/>
          </a:p>
        </p:txBody>
      </p:sp>
      <p:sp>
        <p:nvSpPr>
          <p:cNvPr id="3" name="TextBox 3"/>
          <p:cNvSpPr txBox="1"/>
          <p:nvPr/>
        </p:nvSpPr>
        <p:spPr>
          <a:xfrm>
            <a:off x="3088915" y="3506769"/>
            <a:ext cx="12608096" cy="1874103"/>
          </a:xfrm>
          <a:prstGeom prst="rect">
            <a:avLst/>
          </a:prstGeom>
        </p:spPr>
        <p:txBody>
          <a:bodyPr lIns="0" tIns="0" rIns="0" bIns="0" rtlCol="0" anchor="t">
            <a:spAutoFit/>
          </a:bodyPr>
          <a:lstStyle/>
          <a:p>
            <a:pPr algn="ctr">
              <a:lnSpc>
                <a:spcPts val="15360"/>
              </a:lnSpc>
              <a:spcBef>
                <a:spcPct val="0"/>
              </a:spcBef>
            </a:pPr>
            <a:r>
              <a:rPr lang="en-US" sz="10971" b="1">
                <a:solidFill>
                  <a:srgbClr val="1C3378"/>
                </a:solidFill>
                <a:latin typeface="Realist Bold"/>
                <a:ea typeface="Realist Bold"/>
                <a:cs typeface="Realist Bold"/>
                <a:sym typeface="Realist Bold"/>
              </a:rPr>
              <a:t>INTRODUCTIONS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9B8E"/>
        </a:solidFill>
        <a:effectLst/>
      </p:bgPr>
    </p:bg>
    <p:spTree>
      <p:nvGrpSpPr>
        <p:cNvPr id="1" name=""/>
        <p:cNvGrpSpPr/>
        <p:nvPr/>
      </p:nvGrpSpPr>
      <p:grpSpPr>
        <a:xfrm>
          <a:off x="0" y="0"/>
          <a:ext cx="0" cy="0"/>
          <a:chOff x="0" y="0"/>
          <a:chExt cx="0" cy="0"/>
        </a:xfrm>
      </p:grpSpPr>
      <p:sp>
        <p:nvSpPr>
          <p:cNvPr id="2" name="Freeform 2"/>
          <p:cNvSpPr/>
          <p:nvPr/>
        </p:nvSpPr>
        <p:spPr>
          <a:xfrm>
            <a:off x="1287382" y="1028700"/>
            <a:ext cx="8260577" cy="8229600"/>
          </a:xfrm>
          <a:custGeom>
            <a:avLst/>
            <a:gdLst/>
            <a:ahLst/>
            <a:cxnLst/>
            <a:rect l="l" t="t" r="r" b="b"/>
            <a:pathLst>
              <a:path w="8260577" h="8229600">
                <a:moveTo>
                  <a:pt x="0" y="0"/>
                </a:moveTo>
                <a:lnTo>
                  <a:pt x="8260577" y="0"/>
                </a:lnTo>
                <a:lnTo>
                  <a:pt x="8260577" y="8229600"/>
                </a:lnTo>
                <a:lnTo>
                  <a:pt x="0" y="8229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303580" y="3841935"/>
            <a:ext cx="6225317" cy="1889599"/>
          </a:xfrm>
          <a:prstGeom prst="rect">
            <a:avLst/>
          </a:prstGeom>
        </p:spPr>
        <p:txBody>
          <a:bodyPr lIns="0" tIns="0" rIns="0" bIns="0" rtlCol="0" anchor="t">
            <a:spAutoFit/>
          </a:bodyPr>
          <a:lstStyle/>
          <a:p>
            <a:pPr algn="ctr">
              <a:lnSpc>
                <a:spcPts val="7599"/>
              </a:lnSpc>
            </a:pPr>
            <a:r>
              <a:rPr lang="en-US" sz="5427" b="1">
                <a:solidFill>
                  <a:srgbClr val="1C3378"/>
                </a:solidFill>
                <a:latin typeface="Realist Bold"/>
                <a:ea typeface="Realist Bold"/>
                <a:cs typeface="Realist Bold"/>
                <a:sym typeface="Realist Bold"/>
              </a:rPr>
              <a:t>WHY BOOK CLUBS </a:t>
            </a:r>
          </a:p>
          <a:p>
            <a:pPr algn="ctr">
              <a:lnSpc>
                <a:spcPts val="7599"/>
              </a:lnSpc>
              <a:spcBef>
                <a:spcPct val="0"/>
              </a:spcBef>
            </a:pPr>
            <a:r>
              <a:rPr lang="en-US" sz="5427" b="1">
                <a:solidFill>
                  <a:srgbClr val="1C3378"/>
                </a:solidFill>
                <a:latin typeface="Realist Bold"/>
                <a:ea typeface="Realist Bold"/>
                <a:cs typeface="Realist Bold"/>
                <a:sym typeface="Realist Bold"/>
              </a:rPr>
              <a:t>MATTER?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154" b="-19154"/>
            </a:stretch>
          </a:blipFill>
        </p:spPr>
        <p:txBody>
          <a:bodyPr/>
          <a:lstStyle/>
          <a:p>
            <a:endParaRPr lang="en-US"/>
          </a:p>
        </p:txBody>
      </p:sp>
      <p:sp>
        <p:nvSpPr>
          <p:cNvPr id="3" name="Freeform 3"/>
          <p:cNvSpPr/>
          <p:nvPr/>
        </p:nvSpPr>
        <p:spPr>
          <a:xfrm>
            <a:off x="495597" y="1028700"/>
            <a:ext cx="4584810" cy="4321184"/>
          </a:xfrm>
          <a:custGeom>
            <a:avLst/>
            <a:gdLst/>
            <a:ahLst/>
            <a:cxnLst/>
            <a:rect l="l" t="t" r="r" b="b"/>
            <a:pathLst>
              <a:path w="4584810" h="4321184">
                <a:moveTo>
                  <a:pt x="0" y="0"/>
                </a:moveTo>
                <a:lnTo>
                  <a:pt x="4584810" y="0"/>
                </a:lnTo>
                <a:lnTo>
                  <a:pt x="4584810" y="4321184"/>
                </a:lnTo>
                <a:lnTo>
                  <a:pt x="0" y="432118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080407" y="2958314"/>
            <a:ext cx="13207593" cy="5014381"/>
          </a:xfrm>
          <a:prstGeom prst="rect">
            <a:avLst/>
          </a:prstGeom>
        </p:spPr>
        <p:txBody>
          <a:bodyPr lIns="0" tIns="0" rIns="0" bIns="0" rtlCol="0" anchor="t">
            <a:spAutoFit/>
          </a:bodyPr>
          <a:lstStyle/>
          <a:p>
            <a:pPr marL="877945" lvl="1" indent="-438972" algn="ctr">
              <a:lnSpc>
                <a:spcPts val="5693"/>
              </a:lnSpc>
              <a:buFont typeface="Arial"/>
              <a:buChar char="•"/>
            </a:pPr>
            <a:r>
              <a:rPr lang="en-US" sz="4066" b="1">
                <a:solidFill>
                  <a:srgbClr val="1C3378"/>
                </a:solidFill>
                <a:latin typeface="Realist Bold"/>
                <a:ea typeface="Realist Bold"/>
                <a:cs typeface="Realist Bold"/>
                <a:sym typeface="Realist Bold"/>
              </a:rPr>
              <a:t>Reading for pleasure boosts empathy, vocabulary, and confidence</a:t>
            </a:r>
          </a:p>
          <a:p>
            <a:pPr marL="877945" lvl="1" indent="-438972" algn="ctr">
              <a:lnSpc>
                <a:spcPts val="5693"/>
              </a:lnSpc>
              <a:buFont typeface="Arial"/>
              <a:buChar char="•"/>
            </a:pPr>
            <a:r>
              <a:rPr lang="en-US" sz="4066" b="1">
                <a:solidFill>
                  <a:srgbClr val="1C3378"/>
                </a:solidFill>
                <a:latin typeface="Realist Bold"/>
                <a:ea typeface="Realist Bold"/>
                <a:cs typeface="Realist Bold"/>
                <a:sym typeface="Realist Bold"/>
              </a:rPr>
              <a:t>Book clubs build community and social‑emotional skills</a:t>
            </a:r>
          </a:p>
          <a:p>
            <a:pPr marL="877945" lvl="1" indent="-438972" algn="ctr">
              <a:lnSpc>
                <a:spcPts val="5693"/>
              </a:lnSpc>
              <a:buFont typeface="Arial"/>
              <a:buChar char="•"/>
            </a:pPr>
            <a:r>
              <a:rPr lang="en-US" sz="4066" b="1">
                <a:solidFill>
                  <a:srgbClr val="1C3378"/>
                </a:solidFill>
                <a:latin typeface="Realist Bold"/>
                <a:ea typeface="Realist Bold"/>
                <a:cs typeface="Realist Bold"/>
                <a:sym typeface="Realist Bold"/>
              </a:rPr>
              <a:t>They support reluctant readers by lowering pressure and raising engagement</a:t>
            </a:r>
          </a:p>
          <a:p>
            <a:pPr marL="877945" lvl="1" indent="-438972" algn="ctr">
              <a:lnSpc>
                <a:spcPts val="5693"/>
              </a:lnSpc>
              <a:buFont typeface="Arial"/>
              <a:buChar char="•"/>
            </a:pPr>
            <a:r>
              <a:rPr lang="en-US" sz="4066" b="1">
                <a:solidFill>
                  <a:srgbClr val="1C3378"/>
                </a:solidFill>
                <a:latin typeface="Realist Bold"/>
                <a:ea typeface="Realist Bold"/>
                <a:cs typeface="Realist Bold"/>
                <a:sym typeface="Realist Bold"/>
              </a:rPr>
              <a:t>Kids associate books with joy, not homework</a:t>
            </a:r>
          </a:p>
        </p:txBody>
      </p:sp>
      <p:sp>
        <p:nvSpPr>
          <p:cNvPr id="5" name="TextBox 5"/>
          <p:cNvSpPr txBox="1"/>
          <p:nvPr/>
        </p:nvSpPr>
        <p:spPr>
          <a:xfrm>
            <a:off x="8062173" y="1270770"/>
            <a:ext cx="6726075" cy="845246"/>
          </a:xfrm>
          <a:prstGeom prst="rect">
            <a:avLst/>
          </a:prstGeom>
        </p:spPr>
        <p:txBody>
          <a:bodyPr lIns="0" tIns="0" rIns="0" bIns="0" rtlCol="0" anchor="t">
            <a:spAutoFit/>
          </a:bodyPr>
          <a:lstStyle/>
          <a:p>
            <a:pPr algn="ctr">
              <a:lnSpc>
                <a:spcPts val="6960"/>
              </a:lnSpc>
              <a:spcBef>
                <a:spcPct val="0"/>
              </a:spcBef>
            </a:pPr>
            <a:r>
              <a:rPr lang="en-US" sz="4971" b="1">
                <a:solidFill>
                  <a:srgbClr val="1C3378"/>
                </a:solidFill>
                <a:latin typeface="Realist Bold"/>
                <a:ea typeface="Realist Bold"/>
                <a:cs typeface="Realist Bold"/>
                <a:sym typeface="Realist Bold"/>
              </a:rPr>
              <a:t>Why Book Club for Kids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Freeform 3"/>
          <p:cNvSpPr/>
          <p:nvPr/>
        </p:nvSpPr>
        <p:spPr>
          <a:xfrm>
            <a:off x="15154497" y="9312786"/>
            <a:ext cx="2789522" cy="555121"/>
          </a:xfrm>
          <a:custGeom>
            <a:avLst/>
            <a:gdLst/>
            <a:ahLst/>
            <a:cxnLst/>
            <a:rect l="l" t="t" r="r" b="b"/>
            <a:pathLst>
              <a:path w="2789522" h="555121">
                <a:moveTo>
                  <a:pt x="0" y="0"/>
                </a:moveTo>
                <a:lnTo>
                  <a:pt x="2789523" y="0"/>
                </a:lnTo>
                <a:lnTo>
                  <a:pt x="2789523" y="555120"/>
                </a:lnTo>
                <a:lnTo>
                  <a:pt x="0" y="555120"/>
                </a:lnTo>
                <a:lnTo>
                  <a:pt x="0" y="0"/>
                </a:lnTo>
                <a:close/>
              </a:path>
            </a:pathLst>
          </a:custGeom>
          <a:blipFill>
            <a:blip r:embed="rId3"/>
            <a:stretch>
              <a:fillRect l="-22678" t="-14238" b="-14238"/>
            </a:stretch>
          </a:blipFill>
        </p:spPr>
        <p:txBody>
          <a:bodyPr/>
          <a:lstStyle/>
          <a:p>
            <a:endParaRPr lang="en-US"/>
          </a:p>
        </p:txBody>
      </p:sp>
      <p:sp>
        <p:nvSpPr>
          <p:cNvPr id="4" name="TextBox 4"/>
          <p:cNvSpPr txBox="1"/>
          <p:nvPr/>
        </p:nvSpPr>
        <p:spPr>
          <a:xfrm>
            <a:off x="2187596" y="2179640"/>
            <a:ext cx="14361662" cy="7122792"/>
          </a:xfrm>
          <a:prstGeom prst="rect">
            <a:avLst/>
          </a:prstGeom>
        </p:spPr>
        <p:txBody>
          <a:bodyPr lIns="0" tIns="0" rIns="0" bIns="0" rtlCol="0" anchor="t">
            <a:spAutoFit/>
          </a:bodyPr>
          <a:lstStyle/>
          <a:p>
            <a:pPr algn="ctr">
              <a:lnSpc>
                <a:spcPts val="7660"/>
              </a:lnSpc>
            </a:pPr>
            <a:r>
              <a:rPr lang="en-US" sz="5471" b="1">
                <a:solidFill>
                  <a:srgbClr val="1C3378"/>
                </a:solidFill>
                <a:latin typeface="Realist Bold"/>
                <a:ea typeface="Realist Bold"/>
                <a:cs typeface="Realist Bold"/>
                <a:sym typeface="Realist Bold"/>
              </a:rPr>
              <a:t>MY CURRENT BOOK CLUBS</a:t>
            </a:r>
          </a:p>
          <a:p>
            <a:pPr algn="ctr">
              <a:lnSpc>
                <a:spcPts val="7660"/>
              </a:lnSpc>
            </a:pPr>
            <a:endParaRPr lang="en-US" sz="5471" b="1">
              <a:solidFill>
                <a:srgbClr val="1C3378"/>
              </a:solidFill>
              <a:latin typeface="Realist Bold"/>
              <a:ea typeface="Realist Bold"/>
              <a:cs typeface="Realist Bold"/>
              <a:sym typeface="Realist Bold"/>
            </a:endParaRPr>
          </a:p>
          <a:p>
            <a:pPr algn="ctr">
              <a:lnSpc>
                <a:spcPts val="7660"/>
              </a:lnSpc>
            </a:pPr>
            <a:r>
              <a:rPr lang="en-US" sz="5471" b="1">
                <a:solidFill>
                  <a:srgbClr val="1C3378"/>
                </a:solidFill>
                <a:latin typeface="Realist Bold"/>
                <a:ea typeface="Realist Bold"/>
                <a:cs typeface="Realist Bold"/>
                <a:sym typeface="Realist Bold"/>
              </a:rPr>
              <a:t>HAPPY TALES 1st and 2nd grade</a:t>
            </a:r>
          </a:p>
          <a:p>
            <a:pPr algn="ctr">
              <a:lnSpc>
                <a:spcPts val="7660"/>
              </a:lnSpc>
            </a:pPr>
            <a:r>
              <a:rPr lang="en-US" sz="5471" b="1">
                <a:solidFill>
                  <a:srgbClr val="1C3378"/>
                </a:solidFill>
                <a:latin typeface="Realist Bold"/>
                <a:ea typeface="Realist Bold"/>
                <a:cs typeface="Realist Bold"/>
                <a:sym typeface="Realist Bold"/>
              </a:rPr>
              <a:t>ADVENTURE CLUB 3rd - 6th grade</a:t>
            </a:r>
          </a:p>
          <a:p>
            <a:pPr algn="ctr">
              <a:lnSpc>
                <a:spcPts val="7660"/>
              </a:lnSpc>
            </a:pPr>
            <a:r>
              <a:rPr lang="en-US" sz="5471" b="1">
                <a:solidFill>
                  <a:srgbClr val="1C3378"/>
                </a:solidFill>
                <a:latin typeface="Realist Bold"/>
                <a:ea typeface="Realist Bold"/>
                <a:cs typeface="Realist Bold"/>
                <a:sym typeface="Realist Bold"/>
              </a:rPr>
              <a:t>TEEN BOOK CLUB 7th - 12th grade</a:t>
            </a:r>
          </a:p>
          <a:p>
            <a:pPr algn="ctr">
              <a:lnSpc>
                <a:spcPts val="7660"/>
              </a:lnSpc>
            </a:pPr>
            <a:endParaRPr lang="en-US" sz="5471" b="1">
              <a:solidFill>
                <a:srgbClr val="1C3378"/>
              </a:solidFill>
              <a:latin typeface="Realist Bold"/>
              <a:ea typeface="Realist Bold"/>
              <a:cs typeface="Realist Bold"/>
              <a:sym typeface="Realist Bold"/>
            </a:endParaRPr>
          </a:p>
          <a:p>
            <a:pPr algn="ctr">
              <a:lnSpc>
                <a:spcPts val="5140"/>
              </a:lnSpc>
              <a:spcBef>
                <a:spcPct val="0"/>
              </a:spcBef>
            </a:pPr>
            <a:r>
              <a:rPr lang="en-US" sz="3671" b="1">
                <a:solidFill>
                  <a:srgbClr val="1C3378"/>
                </a:solidFill>
                <a:latin typeface="Realist Bold"/>
                <a:ea typeface="Realist Bold"/>
                <a:cs typeface="Realist Bold"/>
                <a:sym typeface="Realist Bold"/>
              </a:rPr>
              <a:t>Because each year the reading can be different with the age groups I have adjusted who attends which group.</a:t>
            </a:r>
          </a:p>
        </p:txBody>
      </p:sp>
      <p:sp>
        <p:nvSpPr>
          <p:cNvPr id="5" name="Freeform 5"/>
          <p:cNvSpPr/>
          <p:nvPr/>
        </p:nvSpPr>
        <p:spPr>
          <a:xfrm>
            <a:off x="14329248" y="1879890"/>
            <a:ext cx="3102691" cy="3005732"/>
          </a:xfrm>
          <a:custGeom>
            <a:avLst/>
            <a:gdLst/>
            <a:ahLst/>
            <a:cxnLst/>
            <a:rect l="l" t="t" r="r" b="b"/>
            <a:pathLst>
              <a:path w="3102691" h="3005732">
                <a:moveTo>
                  <a:pt x="0" y="0"/>
                </a:moveTo>
                <a:lnTo>
                  <a:pt x="3102691" y="0"/>
                </a:lnTo>
                <a:lnTo>
                  <a:pt x="3102691" y="3005732"/>
                </a:lnTo>
                <a:lnTo>
                  <a:pt x="0" y="3005732"/>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4975238" y="544423"/>
            <a:ext cx="9354010" cy="2123591"/>
          </a:xfrm>
          <a:prstGeom prst="rect">
            <a:avLst/>
          </a:prstGeom>
        </p:spPr>
        <p:txBody>
          <a:bodyPr lIns="0" tIns="0" rIns="0" bIns="0" rtlCol="0" anchor="t">
            <a:spAutoFit/>
          </a:bodyPr>
          <a:lstStyle/>
          <a:p>
            <a:pPr algn="ctr">
              <a:lnSpc>
                <a:spcPts val="8554"/>
              </a:lnSpc>
            </a:pPr>
            <a:r>
              <a:rPr lang="en-US" sz="6110" b="1">
                <a:solidFill>
                  <a:srgbClr val="1C3378"/>
                </a:solidFill>
                <a:latin typeface="Realist Bold"/>
                <a:ea typeface="Realist Bold"/>
                <a:cs typeface="Realist Bold"/>
                <a:sym typeface="Realist Bold"/>
              </a:rPr>
              <a:t>BOOK CLUBS FOR YOUTH</a:t>
            </a:r>
          </a:p>
          <a:p>
            <a:pPr algn="ctr">
              <a:lnSpc>
                <a:spcPts val="8554"/>
              </a:lnSpc>
              <a:spcBef>
                <a:spcPct val="0"/>
              </a:spcBef>
            </a:pPr>
            <a:endParaRPr lang="en-US" sz="6110" b="1">
              <a:solidFill>
                <a:srgbClr val="1C3378"/>
              </a:solidFill>
              <a:latin typeface="Realist Bold"/>
              <a:ea typeface="Realist Bold"/>
              <a:cs typeface="Realist Bold"/>
              <a:sym typeface="Realist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855026" y="261410"/>
            <a:ext cx="16404274" cy="9870050"/>
          </a:xfrm>
          <a:prstGeom prst="rect">
            <a:avLst/>
          </a:prstGeom>
        </p:spPr>
        <p:txBody>
          <a:bodyPr lIns="0" tIns="0" rIns="0" bIns="0" rtlCol="0" anchor="t">
            <a:spAutoFit/>
          </a:bodyPr>
          <a:lstStyle/>
          <a:p>
            <a:pPr algn="ctr">
              <a:lnSpc>
                <a:spcPts val="6960"/>
              </a:lnSpc>
              <a:spcBef>
                <a:spcPct val="0"/>
              </a:spcBef>
            </a:pPr>
            <a:r>
              <a:rPr lang="en-US" sz="4971" b="1">
                <a:solidFill>
                  <a:srgbClr val="000000"/>
                </a:solidFill>
                <a:latin typeface="Bricolage Grotesque Bold"/>
                <a:ea typeface="Bricolage Grotesque Bold"/>
                <a:cs typeface="Bricolage Grotesque Bold"/>
                <a:sym typeface="Bricolage Grotesque Bold"/>
              </a:rPr>
              <a:t>PICKING THE BOOK/DISCUSSION QUESTIONS</a:t>
            </a:r>
          </a:p>
          <a:p>
            <a:pPr algn="ctr">
              <a:lnSpc>
                <a:spcPts val="6960"/>
              </a:lnSpc>
              <a:spcBef>
                <a:spcPct val="0"/>
              </a:spcBef>
            </a:pPr>
            <a:r>
              <a:rPr lang="en-US" sz="4971" b="1">
                <a:solidFill>
                  <a:srgbClr val="000000"/>
                </a:solidFill>
                <a:latin typeface="Bricolage Grotesque Bold"/>
                <a:ea typeface="Bricolage Grotesque Bold"/>
                <a:cs typeface="Bricolage Grotesque Bold"/>
                <a:sym typeface="Bricolage Grotesque Bold"/>
              </a:rPr>
              <a:t>(All Book Clubs)</a:t>
            </a:r>
          </a:p>
          <a:p>
            <a:pPr algn="ctr">
              <a:lnSpc>
                <a:spcPts val="105"/>
              </a:lnSpc>
              <a:spcBef>
                <a:spcPct val="0"/>
              </a:spcBef>
            </a:pPr>
            <a:endParaRPr lang="en-US" sz="4971" b="1">
              <a:solidFill>
                <a:srgbClr val="000000"/>
              </a:solidFill>
              <a:latin typeface="Bricolage Grotesque Bold"/>
              <a:ea typeface="Bricolage Grotesque Bold"/>
              <a:cs typeface="Bricolage Grotesque Bold"/>
              <a:sym typeface="Bricolage Grotesque Bold"/>
            </a:endParaRPr>
          </a:p>
          <a:p>
            <a:pPr algn="ctr">
              <a:lnSpc>
                <a:spcPts val="1640"/>
              </a:lnSpc>
              <a:spcBef>
                <a:spcPct val="0"/>
              </a:spcBef>
            </a:pPr>
            <a:endParaRPr lang="en-US" sz="4971" b="1">
              <a:solidFill>
                <a:srgbClr val="000000"/>
              </a:solidFill>
              <a:latin typeface="Bricolage Grotesque Bold"/>
              <a:ea typeface="Bricolage Grotesque Bold"/>
              <a:cs typeface="Bricolage Grotesque Bold"/>
              <a:sym typeface="Bricolage Grotesque Bold"/>
            </a:endParaRPr>
          </a:p>
          <a:p>
            <a:pPr marL="727972" lvl="1" indent="-363986" algn="l">
              <a:lnSpc>
                <a:spcPts val="4720"/>
              </a:lnSpc>
              <a:buFont typeface="Arial"/>
              <a:buChar char="•"/>
            </a:pPr>
            <a:r>
              <a:rPr lang="en-US" sz="3371" b="1">
                <a:solidFill>
                  <a:srgbClr val="000000"/>
                </a:solidFill>
                <a:latin typeface="Bricolage Grotesque Bold"/>
                <a:ea typeface="Bricolage Grotesque Bold"/>
                <a:cs typeface="Bricolage Grotesque Bold"/>
                <a:sym typeface="Bricolage Grotesque Bold"/>
              </a:rPr>
              <a:t>I do try to pick books that are at the reading level</a:t>
            </a:r>
          </a:p>
          <a:p>
            <a:pPr algn="l">
              <a:lnSpc>
                <a:spcPts val="4720"/>
              </a:lnSpc>
            </a:pPr>
            <a:r>
              <a:rPr lang="en-US" sz="3371" b="1">
                <a:solidFill>
                  <a:srgbClr val="000000"/>
                </a:solidFill>
                <a:latin typeface="Bricolage Grotesque Bold"/>
                <a:ea typeface="Bricolage Grotesque Bold"/>
                <a:cs typeface="Bricolage Grotesque Bold"/>
                <a:sym typeface="Bricolage Grotesque Bold"/>
              </a:rPr>
              <a:t>       of the youth that are in the group.</a:t>
            </a:r>
          </a:p>
          <a:p>
            <a:pPr marL="1455944" lvl="2" indent="-485315" algn="l">
              <a:lnSpc>
                <a:spcPts val="4720"/>
              </a:lnSpc>
              <a:buFont typeface="Arial"/>
              <a:buChar char="⚬"/>
            </a:pPr>
            <a:r>
              <a:rPr lang="en-US" sz="3371" b="1">
                <a:solidFill>
                  <a:srgbClr val="000000"/>
                </a:solidFill>
                <a:latin typeface="Bricolage Grotesque Bold"/>
                <a:ea typeface="Bricolage Grotesque Bold"/>
                <a:cs typeface="Bricolage Grotesque Bold"/>
                <a:sym typeface="Bricolage Grotesque Bold"/>
              </a:rPr>
              <a:t>I always order books a month ahead so they can grab a book at the end of a meeting</a:t>
            </a:r>
          </a:p>
          <a:p>
            <a:pPr marL="727972" lvl="1" indent="-363986" algn="l">
              <a:lnSpc>
                <a:spcPts val="4720"/>
              </a:lnSpc>
              <a:buFont typeface="Arial"/>
              <a:buChar char="•"/>
            </a:pPr>
            <a:r>
              <a:rPr lang="en-US" sz="3371" b="1">
                <a:solidFill>
                  <a:srgbClr val="000000"/>
                </a:solidFill>
                <a:latin typeface="Bricolage Grotesque Bold"/>
                <a:ea typeface="Bricolage Grotesque Bold"/>
                <a:cs typeface="Bricolage Grotesque Bold"/>
                <a:sym typeface="Bricolage Grotesque Bold"/>
              </a:rPr>
              <a:t>I always use whatever resources (such as brightly and child safe for all my book clubs) </a:t>
            </a:r>
          </a:p>
          <a:p>
            <a:pPr marL="727972" lvl="1" indent="-363986" algn="l">
              <a:lnSpc>
                <a:spcPts val="4720"/>
              </a:lnSpc>
              <a:buFont typeface="Arial"/>
              <a:buChar char="•"/>
            </a:pPr>
            <a:r>
              <a:rPr lang="en-US" sz="3371" b="1">
                <a:solidFill>
                  <a:srgbClr val="000000"/>
                </a:solidFill>
                <a:latin typeface="Bricolage Grotesque Bold"/>
                <a:ea typeface="Bricolage Grotesque Bold"/>
                <a:cs typeface="Bricolage Grotesque Bold"/>
                <a:sym typeface="Bricolage Grotesque Bold"/>
              </a:rPr>
              <a:t>I also read every book before I add it to my list of books. </a:t>
            </a:r>
          </a:p>
          <a:p>
            <a:pPr marL="1455944" lvl="2" indent="-485315" algn="l">
              <a:lnSpc>
                <a:spcPts val="4720"/>
              </a:lnSpc>
              <a:buFont typeface="Arial"/>
              <a:buChar char="⚬"/>
            </a:pPr>
            <a:r>
              <a:rPr lang="en-US" sz="3371" b="1">
                <a:solidFill>
                  <a:srgbClr val="000000"/>
                </a:solidFill>
                <a:latin typeface="Bricolage Grotesque Bold"/>
                <a:ea typeface="Bricolage Grotesque Bold"/>
                <a:cs typeface="Bricolage Grotesque Bold"/>
                <a:sym typeface="Bricolage Grotesque Bold"/>
              </a:rPr>
              <a:t>I take notes for questions while I read the book and tab interesting quotes.</a:t>
            </a:r>
          </a:p>
          <a:p>
            <a:pPr marL="1455944" lvl="2" indent="-485315" algn="l">
              <a:lnSpc>
                <a:spcPts val="4720"/>
              </a:lnSpc>
              <a:buFont typeface="Arial"/>
              <a:buChar char="⚬"/>
            </a:pPr>
            <a:r>
              <a:rPr lang="en-US" sz="3371" b="1">
                <a:solidFill>
                  <a:srgbClr val="000000"/>
                </a:solidFill>
                <a:latin typeface="Bricolage Grotesque Bold"/>
                <a:ea typeface="Bricolage Grotesque Bold"/>
                <a:cs typeface="Bricolage Grotesque Bold"/>
                <a:sym typeface="Bricolage Grotesque Bold"/>
              </a:rPr>
              <a:t>I use the author’s websites to learn more about why they wrote the book and sometimes they include discussion questions and activities.</a:t>
            </a:r>
          </a:p>
          <a:p>
            <a:pPr marL="1585484" lvl="2" indent="-528495" algn="l">
              <a:lnSpc>
                <a:spcPts val="5140"/>
              </a:lnSpc>
              <a:buFont typeface="Arial"/>
              <a:buChar char="⚬"/>
            </a:pPr>
            <a:r>
              <a:rPr lang="en-US" sz="3671" b="1">
                <a:solidFill>
                  <a:srgbClr val="000000"/>
                </a:solidFill>
                <a:latin typeface="Bricolage Grotesque Bold"/>
                <a:ea typeface="Bricolage Grotesque Bold"/>
                <a:cs typeface="Bricolage Grotesque Bold"/>
                <a:sym typeface="Bricolage Grotesque Bold"/>
              </a:rPr>
              <a:t>I do look for other guides and see if there is anything I should add.</a:t>
            </a:r>
          </a:p>
          <a:p>
            <a:pPr algn="l">
              <a:lnSpc>
                <a:spcPts val="5140"/>
              </a:lnSpc>
            </a:pPr>
            <a:endParaRPr lang="en-US" sz="3671" b="1">
              <a:solidFill>
                <a:srgbClr val="000000"/>
              </a:solidFill>
              <a:latin typeface="Bricolage Grotesque Bold"/>
              <a:ea typeface="Bricolage Grotesque Bold"/>
              <a:cs typeface="Bricolage Grotesque Bold"/>
              <a:sym typeface="Bricolage Grotesque Bold"/>
            </a:endParaRPr>
          </a:p>
        </p:txBody>
      </p:sp>
      <p:sp>
        <p:nvSpPr>
          <p:cNvPr id="4" name="Freeform 4"/>
          <p:cNvSpPr/>
          <p:nvPr/>
        </p:nvSpPr>
        <p:spPr>
          <a:xfrm>
            <a:off x="855026" y="9581493"/>
            <a:ext cx="2558335" cy="509114"/>
          </a:xfrm>
          <a:custGeom>
            <a:avLst/>
            <a:gdLst/>
            <a:ahLst/>
            <a:cxnLst/>
            <a:rect l="l" t="t" r="r" b="b"/>
            <a:pathLst>
              <a:path w="2558335" h="509114">
                <a:moveTo>
                  <a:pt x="0" y="0"/>
                </a:moveTo>
                <a:lnTo>
                  <a:pt x="2558335" y="0"/>
                </a:lnTo>
                <a:lnTo>
                  <a:pt x="2558335" y="509114"/>
                </a:lnTo>
                <a:lnTo>
                  <a:pt x="0" y="509114"/>
                </a:lnTo>
                <a:lnTo>
                  <a:pt x="0" y="0"/>
                </a:lnTo>
                <a:close/>
              </a:path>
            </a:pathLst>
          </a:custGeom>
          <a:blipFill>
            <a:blip r:embed="rId3"/>
            <a:stretch>
              <a:fillRect l="-22678" t="-14238" b="-14238"/>
            </a:stretch>
          </a:blipFill>
        </p:spPr>
        <p:txBody>
          <a:bodyPr/>
          <a:lstStyle/>
          <a:p>
            <a:endParaRPr lang="en-US"/>
          </a:p>
        </p:txBody>
      </p:sp>
      <p:sp>
        <p:nvSpPr>
          <p:cNvPr id="5" name="Freeform 5"/>
          <p:cNvSpPr/>
          <p:nvPr/>
        </p:nvSpPr>
        <p:spPr>
          <a:xfrm>
            <a:off x="13608751" y="1028700"/>
            <a:ext cx="3352563" cy="2367747"/>
          </a:xfrm>
          <a:custGeom>
            <a:avLst/>
            <a:gdLst/>
            <a:ahLst/>
            <a:cxnLst/>
            <a:rect l="l" t="t" r="r" b="b"/>
            <a:pathLst>
              <a:path w="3352563" h="2367747">
                <a:moveTo>
                  <a:pt x="0" y="0"/>
                </a:moveTo>
                <a:lnTo>
                  <a:pt x="3352562" y="0"/>
                </a:lnTo>
                <a:lnTo>
                  <a:pt x="3352562" y="2367747"/>
                </a:lnTo>
                <a:lnTo>
                  <a:pt x="0" y="236774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0161" b="-30161"/>
            </a:stretch>
          </a:blipFill>
        </p:spPr>
        <p:txBody>
          <a:bodyPr/>
          <a:lstStyle/>
          <a:p>
            <a:endParaRPr lang="en-US"/>
          </a:p>
        </p:txBody>
      </p:sp>
      <p:sp>
        <p:nvSpPr>
          <p:cNvPr id="3" name="TextBox 3"/>
          <p:cNvSpPr txBox="1"/>
          <p:nvPr/>
        </p:nvSpPr>
        <p:spPr>
          <a:xfrm>
            <a:off x="1028700" y="207947"/>
            <a:ext cx="16229779" cy="8853645"/>
          </a:xfrm>
          <a:prstGeom prst="rect">
            <a:avLst/>
          </a:prstGeom>
        </p:spPr>
        <p:txBody>
          <a:bodyPr lIns="0" tIns="0" rIns="0" bIns="0" rtlCol="0" anchor="t">
            <a:spAutoFit/>
          </a:bodyPr>
          <a:lstStyle/>
          <a:p>
            <a:pPr algn="ctr">
              <a:lnSpc>
                <a:spcPts val="8710"/>
              </a:lnSpc>
            </a:pPr>
            <a:r>
              <a:rPr lang="en-US" sz="6221" b="1">
                <a:solidFill>
                  <a:srgbClr val="000000"/>
                </a:solidFill>
                <a:latin typeface="Realist Bold"/>
                <a:ea typeface="Realist Bold"/>
                <a:cs typeface="Realist Bold"/>
                <a:sym typeface="Realist Bold"/>
              </a:rPr>
              <a:t>Marketing</a:t>
            </a:r>
          </a:p>
          <a:p>
            <a:pPr algn="ctr">
              <a:lnSpc>
                <a:spcPts val="5772"/>
              </a:lnSpc>
            </a:pPr>
            <a:r>
              <a:rPr lang="en-US" sz="4122" b="1">
                <a:solidFill>
                  <a:srgbClr val="000000"/>
                </a:solidFill>
                <a:latin typeface="Realist Bold"/>
                <a:ea typeface="Realist Bold"/>
                <a:cs typeface="Realist Bold"/>
                <a:sym typeface="Realist Bold"/>
              </a:rPr>
              <a:t>Word of Mouth</a:t>
            </a:r>
          </a:p>
          <a:p>
            <a:pPr algn="ctr">
              <a:lnSpc>
                <a:spcPts val="5772"/>
              </a:lnSpc>
            </a:pPr>
            <a:r>
              <a:rPr lang="en-US" sz="4122" b="1">
                <a:solidFill>
                  <a:srgbClr val="000000"/>
                </a:solidFill>
                <a:latin typeface="Realist Bold"/>
                <a:ea typeface="Realist Bold"/>
                <a:cs typeface="Realist Bold"/>
                <a:sym typeface="Realist Bold"/>
              </a:rPr>
              <a:t>Social Media</a:t>
            </a:r>
          </a:p>
          <a:p>
            <a:pPr algn="ctr">
              <a:lnSpc>
                <a:spcPts val="5772"/>
              </a:lnSpc>
            </a:pPr>
            <a:r>
              <a:rPr lang="en-US" sz="4122" b="1">
                <a:solidFill>
                  <a:srgbClr val="000000"/>
                </a:solidFill>
                <a:latin typeface="Realist Bold"/>
                <a:ea typeface="Realist Bold"/>
                <a:cs typeface="Realist Bold"/>
                <a:sym typeface="Realist Bold"/>
              </a:rPr>
              <a:t>School Librarian</a:t>
            </a:r>
          </a:p>
          <a:p>
            <a:pPr algn="ctr">
              <a:lnSpc>
                <a:spcPts val="5772"/>
              </a:lnSpc>
            </a:pPr>
            <a:r>
              <a:rPr lang="en-US" sz="4122" b="1">
                <a:solidFill>
                  <a:srgbClr val="000000"/>
                </a:solidFill>
                <a:latin typeface="Realist Bold"/>
                <a:ea typeface="Realist Bold"/>
                <a:cs typeface="Realist Bold"/>
                <a:sym typeface="Realist Bold"/>
              </a:rPr>
              <a:t>Newsletter, Website, Slide Show</a:t>
            </a:r>
          </a:p>
          <a:p>
            <a:pPr algn="ctr">
              <a:lnSpc>
                <a:spcPts val="5772"/>
              </a:lnSpc>
            </a:pPr>
            <a:r>
              <a:rPr lang="en-US" sz="4122" b="1">
                <a:solidFill>
                  <a:srgbClr val="000000"/>
                </a:solidFill>
                <a:latin typeface="Realist Bold"/>
                <a:ea typeface="Realist Bold"/>
                <a:cs typeface="Realist Bold"/>
                <a:sym typeface="Realist Bold"/>
              </a:rPr>
              <a:t>Staff Suggests</a:t>
            </a:r>
          </a:p>
          <a:p>
            <a:pPr algn="ctr">
              <a:lnSpc>
                <a:spcPts val="7592"/>
              </a:lnSpc>
            </a:pPr>
            <a:endParaRPr lang="en-US" sz="4122" b="1">
              <a:solidFill>
                <a:srgbClr val="000000"/>
              </a:solidFill>
              <a:latin typeface="Realist Bold"/>
              <a:ea typeface="Realist Bold"/>
              <a:cs typeface="Realist Bold"/>
              <a:sym typeface="Realist Bold"/>
            </a:endParaRPr>
          </a:p>
          <a:p>
            <a:pPr algn="ctr">
              <a:lnSpc>
                <a:spcPts val="5912"/>
              </a:lnSpc>
            </a:pPr>
            <a:r>
              <a:rPr lang="en-US" sz="4222" b="1">
                <a:solidFill>
                  <a:srgbClr val="000000"/>
                </a:solidFill>
                <a:latin typeface="Realist Bold"/>
                <a:ea typeface="Realist Bold"/>
                <a:cs typeface="Realist Bold"/>
                <a:sym typeface="Realist Bold"/>
              </a:rPr>
              <a:t>Each book that is checked out has a bookmark with the day and time of the next book club meeting and copies of books are provided at the meeting prior to the month of the book club.</a:t>
            </a:r>
          </a:p>
          <a:p>
            <a:pPr algn="ctr">
              <a:lnSpc>
                <a:spcPts val="7592"/>
              </a:lnSpc>
              <a:spcBef>
                <a:spcPct val="0"/>
              </a:spcBef>
            </a:pPr>
            <a:endParaRPr lang="en-US" sz="4222" b="1">
              <a:solidFill>
                <a:srgbClr val="000000"/>
              </a:solidFill>
              <a:latin typeface="Realist Bold"/>
              <a:ea typeface="Realist Bold"/>
              <a:cs typeface="Realist Bold"/>
              <a:sym typeface="Realist Bold"/>
            </a:endParaRPr>
          </a:p>
        </p:txBody>
      </p:sp>
      <p:sp>
        <p:nvSpPr>
          <p:cNvPr id="4" name="Freeform 4"/>
          <p:cNvSpPr/>
          <p:nvPr/>
        </p:nvSpPr>
        <p:spPr>
          <a:xfrm>
            <a:off x="505437" y="883840"/>
            <a:ext cx="4380113" cy="4259660"/>
          </a:xfrm>
          <a:custGeom>
            <a:avLst/>
            <a:gdLst/>
            <a:ahLst/>
            <a:cxnLst/>
            <a:rect l="l" t="t" r="r" b="b"/>
            <a:pathLst>
              <a:path w="4380113" h="4259660">
                <a:moveTo>
                  <a:pt x="0" y="0"/>
                </a:moveTo>
                <a:lnTo>
                  <a:pt x="4380113" y="0"/>
                </a:lnTo>
                <a:lnTo>
                  <a:pt x="4380113" y="4259660"/>
                </a:lnTo>
                <a:lnTo>
                  <a:pt x="0" y="425966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1541815" y="981075"/>
            <a:ext cx="15557168" cy="9365366"/>
          </a:xfrm>
          <a:prstGeom prst="rect">
            <a:avLst/>
          </a:prstGeom>
        </p:spPr>
        <p:txBody>
          <a:bodyPr lIns="0" tIns="0" rIns="0" bIns="0" rtlCol="0" anchor="t">
            <a:spAutoFit/>
          </a:bodyPr>
          <a:lstStyle/>
          <a:p>
            <a:pPr marL="474981" lvl="1" indent="-237491" algn="l">
              <a:lnSpc>
                <a:spcPts val="3080"/>
              </a:lnSpc>
              <a:buFont typeface="Arial"/>
              <a:buChar char="•"/>
            </a:pPr>
            <a:r>
              <a:rPr lang="en-US" sz="2200">
                <a:solidFill>
                  <a:srgbClr val="000000"/>
                </a:solidFill>
                <a:latin typeface="Realist"/>
                <a:ea typeface="Realist"/>
                <a:cs typeface="Realist"/>
                <a:sym typeface="Realist"/>
              </a:rPr>
              <a:t>I do have candy available for Happy Tales and Young Adult Book Clubs.  This always brings in a crowd.</a:t>
            </a:r>
          </a:p>
          <a:p>
            <a:pPr algn="l">
              <a:lnSpc>
                <a:spcPts val="3080"/>
              </a:lnSpc>
            </a:pPr>
            <a:endParaRPr lang="en-US" sz="2200">
              <a:solidFill>
                <a:srgbClr val="000000"/>
              </a:solidFill>
              <a:latin typeface="Realist"/>
              <a:ea typeface="Realist"/>
              <a:cs typeface="Realist"/>
              <a:sym typeface="Realist"/>
            </a:endParaRPr>
          </a:p>
          <a:p>
            <a:pPr marL="474981" lvl="1" indent="-237491" algn="l">
              <a:lnSpc>
                <a:spcPts val="3080"/>
              </a:lnSpc>
              <a:buFont typeface="Arial"/>
              <a:buChar char="•"/>
            </a:pPr>
            <a:r>
              <a:rPr lang="en-US" sz="2200">
                <a:solidFill>
                  <a:srgbClr val="000000"/>
                </a:solidFill>
                <a:latin typeface="Realist"/>
                <a:ea typeface="Realist"/>
                <a:cs typeface="Realist"/>
                <a:sym typeface="Realist"/>
              </a:rPr>
              <a:t>At the table for the discussion I supply coloring pages, activity pages (puzzles, seek and find, etc) and crayons or colored pencils to give the youth something to do during the discussion phase.  Seems to keep them on task.</a:t>
            </a:r>
          </a:p>
          <a:p>
            <a:pPr marL="949962" lvl="2" indent="-316654" algn="l">
              <a:lnSpc>
                <a:spcPts val="3080"/>
              </a:lnSpc>
              <a:buFont typeface="Arial"/>
              <a:buChar char="⚬"/>
            </a:pPr>
            <a:r>
              <a:rPr lang="en-US" sz="2200">
                <a:solidFill>
                  <a:srgbClr val="000000"/>
                </a:solidFill>
                <a:latin typeface="Realist"/>
                <a:ea typeface="Realist"/>
                <a:cs typeface="Realist"/>
                <a:sym typeface="Realist"/>
              </a:rPr>
              <a:t>I either find already made up puzzles or will make my own based on the books. </a:t>
            </a:r>
          </a:p>
          <a:p>
            <a:pPr marL="949962" lvl="2" indent="-316654" algn="l">
              <a:lnSpc>
                <a:spcPts val="3080"/>
              </a:lnSpc>
              <a:buFont typeface="Arial"/>
              <a:buChar char="⚬"/>
            </a:pPr>
            <a:r>
              <a:rPr lang="en-US" sz="2200">
                <a:solidFill>
                  <a:srgbClr val="000000"/>
                </a:solidFill>
                <a:latin typeface="Realist"/>
                <a:ea typeface="Realist"/>
                <a:cs typeface="Realist"/>
                <a:sym typeface="Realist"/>
              </a:rPr>
              <a:t>Coloring pages come from any of the free sites on the web.</a:t>
            </a:r>
          </a:p>
          <a:p>
            <a:pPr marL="474981" lvl="1" indent="-237491" algn="l">
              <a:lnSpc>
                <a:spcPts val="3080"/>
              </a:lnSpc>
              <a:buFont typeface="Arial"/>
              <a:buChar char="•"/>
            </a:pPr>
            <a:r>
              <a:rPr lang="en-US" sz="2200">
                <a:solidFill>
                  <a:srgbClr val="000000"/>
                </a:solidFill>
                <a:latin typeface="Realist"/>
                <a:ea typeface="Realist"/>
                <a:cs typeface="Realist"/>
                <a:sym typeface="Realist"/>
              </a:rPr>
              <a:t>Craft and or Activity</a:t>
            </a:r>
          </a:p>
          <a:p>
            <a:pPr marL="949962" lvl="2" indent="-316654" algn="l">
              <a:lnSpc>
                <a:spcPts val="3080"/>
              </a:lnSpc>
              <a:buFont typeface="Arial"/>
              <a:buChar char="⚬"/>
            </a:pPr>
            <a:r>
              <a:rPr lang="en-US" sz="2200">
                <a:solidFill>
                  <a:srgbClr val="000000"/>
                </a:solidFill>
                <a:latin typeface="Realist"/>
                <a:ea typeface="Realist"/>
                <a:cs typeface="Realist"/>
                <a:sym typeface="Realist"/>
              </a:rPr>
              <a:t>I always have one craft or activity related to the book </a:t>
            </a:r>
          </a:p>
          <a:p>
            <a:pPr marL="949962" lvl="2" indent="-316654" algn="l">
              <a:lnSpc>
                <a:spcPts val="3080"/>
              </a:lnSpc>
              <a:buFont typeface="Arial"/>
              <a:buChar char="⚬"/>
            </a:pPr>
            <a:r>
              <a:rPr lang="en-US" sz="2200">
                <a:solidFill>
                  <a:srgbClr val="000000"/>
                </a:solidFill>
                <a:latin typeface="Realist"/>
                <a:ea typeface="Realist"/>
                <a:cs typeface="Realist"/>
                <a:sym typeface="Realist"/>
              </a:rPr>
              <a:t>Depending on the month, there is usually an activity or craft that is holiday or season related</a:t>
            </a:r>
          </a:p>
          <a:p>
            <a:pPr marL="1424943" lvl="3" indent="-356236" algn="l">
              <a:lnSpc>
                <a:spcPts val="3080"/>
              </a:lnSpc>
              <a:buFont typeface="Arial"/>
              <a:buChar char="￭"/>
            </a:pPr>
            <a:r>
              <a:rPr lang="en-US" sz="2200" b="1">
                <a:solidFill>
                  <a:srgbClr val="000000"/>
                </a:solidFill>
                <a:latin typeface="Realist Bold"/>
                <a:ea typeface="Realist Bold"/>
                <a:cs typeface="Realist Bold"/>
                <a:sym typeface="Realist Bold"/>
              </a:rPr>
              <a:t>Crafts</a:t>
            </a:r>
          </a:p>
          <a:p>
            <a:pPr marL="1899924" lvl="4" indent="-379985" algn="l">
              <a:lnSpc>
                <a:spcPts val="3080"/>
              </a:lnSpc>
              <a:buFont typeface="Arial"/>
              <a:buChar char="•"/>
            </a:pPr>
            <a:r>
              <a:rPr lang="en-US" sz="2200">
                <a:solidFill>
                  <a:srgbClr val="000000"/>
                </a:solidFill>
                <a:latin typeface="Realist"/>
                <a:ea typeface="Realist"/>
                <a:cs typeface="Realist"/>
                <a:sym typeface="Realist"/>
              </a:rPr>
              <a:t>Bookmarks are always a hit, especially if they are related to the book</a:t>
            </a:r>
          </a:p>
          <a:p>
            <a:pPr marL="2849886" lvl="6" indent="-407127" algn="l">
              <a:lnSpc>
                <a:spcPts val="3080"/>
              </a:lnSpc>
              <a:buFont typeface="Arial"/>
              <a:buChar char="￭"/>
            </a:pPr>
            <a:r>
              <a:rPr lang="en-US" sz="2200">
                <a:solidFill>
                  <a:srgbClr val="000000"/>
                </a:solidFill>
                <a:latin typeface="Realist"/>
                <a:ea typeface="Realist"/>
                <a:cs typeface="Realist"/>
                <a:sym typeface="Realist"/>
              </a:rPr>
              <a:t>Pig (</a:t>
            </a:r>
            <a:r>
              <a:rPr lang="en-US" sz="2200" u="sng">
                <a:solidFill>
                  <a:srgbClr val="000000"/>
                </a:solidFill>
                <a:latin typeface="Realist"/>
                <a:ea typeface="Realist"/>
                <a:cs typeface="Realist"/>
                <a:sym typeface="Realist"/>
              </a:rPr>
              <a:t>Charlotte’s Web and Mercy Watson)</a:t>
            </a:r>
          </a:p>
          <a:p>
            <a:pPr marL="1899924" lvl="4" indent="-379985" algn="l">
              <a:lnSpc>
                <a:spcPts val="3080"/>
              </a:lnSpc>
              <a:buFont typeface="Arial"/>
              <a:buChar char="•"/>
            </a:pPr>
            <a:r>
              <a:rPr lang="en-US" sz="2200">
                <a:solidFill>
                  <a:srgbClr val="000000"/>
                </a:solidFill>
                <a:latin typeface="Realist"/>
                <a:ea typeface="Realist"/>
                <a:cs typeface="Realist"/>
                <a:sym typeface="Realist"/>
              </a:rPr>
              <a:t>Memory Jar (</a:t>
            </a:r>
            <a:r>
              <a:rPr lang="en-US" sz="2200" b="1" u="sng">
                <a:solidFill>
                  <a:srgbClr val="000000"/>
                </a:solidFill>
                <a:latin typeface="Realist Bold"/>
                <a:ea typeface="Realist Bold"/>
                <a:cs typeface="Realist Bold"/>
                <a:sym typeface="Realist Bold"/>
              </a:rPr>
              <a:t>The Vandebeekers</a:t>
            </a:r>
            <a:r>
              <a:rPr lang="en-US" sz="2200">
                <a:solidFill>
                  <a:srgbClr val="000000"/>
                </a:solidFill>
                <a:latin typeface="Realist"/>
                <a:ea typeface="Realist"/>
                <a:cs typeface="Realist"/>
                <a:sym typeface="Realist"/>
              </a:rPr>
              <a:t>)</a:t>
            </a:r>
          </a:p>
          <a:p>
            <a:pPr marL="1899924" lvl="4" indent="-379985" algn="l">
              <a:lnSpc>
                <a:spcPts val="3080"/>
              </a:lnSpc>
              <a:buFont typeface="Arial"/>
              <a:buChar char="•"/>
            </a:pPr>
            <a:r>
              <a:rPr lang="en-US" sz="2200">
                <a:solidFill>
                  <a:srgbClr val="000000"/>
                </a:solidFill>
                <a:latin typeface="Realist"/>
                <a:ea typeface="Realist"/>
                <a:cs typeface="Realist"/>
                <a:sym typeface="Realist"/>
              </a:rPr>
              <a:t>Travel Journal (</a:t>
            </a:r>
            <a:r>
              <a:rPr lang="en-US" sz="2200" u="sng">
                <a:solidFill>
                  <a:srgbClr val="000000"/>
                </a:solidFill>
                <a:latin typeface="Realist"/>
                <a:ea typeface="Realist"/>
                <a:cs typeface="Realist"/>
                <a:sym typeface="Realist"/>
              </a:rPr>
              <a:t>Amelia Six</a:t>
            </a:r>
            <a:r>
              <a:rPr lang="en-US" sz="2200">
                <a:solidFill>
                  <a:srgbClr val="000000"/>
                </a:solidFill>
                <a:latin typeface="Realist"/>
                <a:ea typeface="Realist"/>
                <a:cs typeface="Realist"/>
                <a:sym typeface="Realist"/>
              </a:rPr>
              <a:t>)</a:t>
            </a:r>
          </a:p>
          <a:p>
            <a:pPr marL="1899924" lvl="4" indent="-379985" algn="l">
              <a:lnSpc>
                <a:spcPts val="3080"/>
              </a:lnSpc>
              <a:buFont typeface="Arial"/>
              <a:buChar char="•"/>
            </a:pPr>
            <a:r>
              <a:rPr lang="en-US" sz="2200">
                <a:solidFill>
                  <a:srgbClr val="000000"/>
                </a:solidFill>
                <a:latin typeface="Realist"/>
                <a:ea typeface="Realist"/>
                <a:cs typeface="Realist"/>
                <a:sym typeface="Realist"/>
              </a:rPr>
              <a:t>Friendship Bracelets/Pins (</a:t>
            </a:r>
            <a:r>
              <a:rPr lang="en-US" sz="2200" u="sng">
                <a:solidFill>
                  <a:srgbClr val="000000"/>
                </a:solidFill>
                <a:latin typeface="Realist"/>
                <a:ea typeface="Realist"/>
                <a:cs typeface="Realist"/>
                <a:sym typeface="Realist"/>
              </a:rPr>
              <a:t>Old School</a:t>
            </a:r>
            <a:r>
              <a:rPr lang="en-US" sz="2200">
                <a:solidFill>
                  <a:srgbClr val="000000"/>
                </a:solidFill>
                <a:latin typeface="Realist"/>
                <a:ea typeface="Realist"/>
                <a:cs typeface="Realist"/>
                <a:sym typeface="Realist"/>
              </a:rPr>
              <a:t>)</a:t>
            </a:r>
          </a:p>
          <a:p>
            <a:pPr marL="1424943" lvl="3" indent="-356236" algn="l">
              <a:lnSpc>
                <a:spcPts val="3080"/>
              </a:lnSpc>
              <a:buFont typeface="Arial"/>
              <a:buChar char="￭"/>
            </a:pPr>
            <a:r>
              <a:rPr lang="en-US" sz="2200" b="1">
                <a:solidFill>
                  <a:srgbClr val="000000"/>
                </a:solidFill>
                <a:latin typeface="Realist Bold"/>
                <a:ea typeface="Realist Bold"/>
                <a:cs typeface="Realist Bold"/>
                <a:sym typeface="Realist Bold"/>
              </a:rPr>
              <a:t>Activities</a:t>
            </a:r>
          </a:p>
          <a:p>
            <a:pPr marL="1899924" lvl="4" indent="-379985" algn="l">
              <a:lnSpc>
                <a:spcPts val="3080"/>
              </a:lnSpc>
              <a:buFont typeface="Arial"/>
              <a:buChar char="•"/>
            </a:pPr>
            <a:r>
              <a:rPr lang="en-US" sz="2200" u="sng">
                <a:solidFill>
                  <a:srgbClr val="000000"/>
                </a:solidFill>
                <a:latin typeface="Realist"/>
                <a:ea typeface="Realist"/>
                <a:cs typeface="Realist"/>
                <a:sym typeface="Realist"/>
              </a:rPr>
              <a:t>Things Seen from Above</a:t>
            </a:r>
            <a:r>
              <a:rPr lang="en-US" sz="2200">
                <a:solidFill>
                  <a:srgbClr val="000000"/>
                </a:solidFill>
                <a:latin typeface="Realist"/>
                <a:ea typeface="Realist"/>
                <a:cs typeface="Realist"/>
                <a:sym typeface="Realist"/>
              </a:rPr>
              <a:t>  (adventure club)</a:t>
            </a:r>
          </a:p>
          <a:p>
            <a:pPr marL="2374905" lvl="5" indent="-395818" algn="l">
              <a:lnSpc>
                <a:spcPts val="3080"/>
              </a:lnSpc>
              <a:buFont typeface="Arial"/>
              <a:buChar char="⚬"/>
            </a:pPr>
            <a:r>
              <a:rPr lang="en-US" sz="2200">
                <a:solidFill>
                  <a:srgbClr val="000000"/>
                </a:solidFill>
                <a:latin typeface="Realist"/>
                <a:ea typeface="Realist"/>
                <a:cs typeface="Realist"/>
                <a:sym typeface="Realist"/>
              </a:rPr>
              <a:t>We made a spiral walk on the sidewalks </a:t>
            </a:r>
          </a:p>
          <a:p>
            <a:pPr marL="1899924" lvl="4" indent="-379985" algn="l">
              <a:lnSpc>
                <a:spcPts val="3080"/>
              </a:lnSpc>
              <a:buFont typeface="Arial"/>
              <a:buChar char="•"/>
            </a:pPr>
            <a:r>
              <a:rPr lang="en-US" sz="2200" u="sng">
                <a:solidFill>
                  <a:srgbClr val="000000"/>
                </a:solidFill>
                <a:latin typeface="Realist"/>
                <a:ea typeface="Realist"/>
                <a:cs typeface="Realist"/>
                <a:sym typeface="Realist"/>
              </a:rPr>
              <a:t>Song for a Whale  (adventure Club)</a:t>
            </a:r>
          </a:p>
          <a:p>
            <a:pPr marL="2374905" lvl="5" indent="-395818" algn="l">
              <a:lnSpc>
                <a:spcPts val="3080"/>
              </a:lnSpc>
              <a:buFont typeface="Arial"/>
              <a:buChar char="⚬"/>
            </a:pPr>
            <a:r>
              <a:rPr lang="en-US" sz="2200">
                <a:solidFill>
                  <a:srgbClr val="000000"/>
                </a:solidFill>
                <a:latin typeface="Realist"/>
                <a:ea typeface="Realist"/>
                <a:cs typeface="Realist"/>
                <a:sym typeface="Realist"/>
              </a:rPr>
              <a:t>Made an outline of a Blue Whale (actual dimensions) in our parking lot</a:t>
            </a:r>
          </a:p>
          <a:p>
            <a:pPr marL="1899924" lvl="4" indent="-379985" algn="l">
              <a:lnSpc>
                <a:spcPts val="3080"/>
              </a:lnSpc>
              <a:buFont typeface="Arial"/>
              <a:buChar char="•"/>
            </a:pPr>
            <a:r>
              <a:rPr lang="en-US" sz="2200" u="sng">
                <a:solidFill>
                  <a:srgbClr val="000000"/>
                </a:solidFill>
                <a:latin typeface="Realist"/>
                <a:ea typeface="Realist"/>
                <a:cs typeface="Realist"/>
                <a:sym typeface="Realist"/>
              </a:rPr>
              <a:t>The Good Girls’ Guide to Murder  (young adult)</a:t>
            </a:r>
          </a:p>
          <a:p>
            <a:pPr marL="2374905" lvl="5" indent="-395818" algn="l">
              <a:lnSpc>
                <a:spcPts val="3080"/>
              </a:lnSpc>
              <a:buFont typeface="Arial"/>
              <a:buChar char="⚬"/>
            </a:pPr>
            <a:r>
              <a:rPr lang="en-US" sz="2200">
                <a:solidFill>
                  <a:srgbClr val="000000"/>
                </a:solidFill>
                <a:latin typeface="Realist"/>
                <a:ea typeface="Realist"/>
                <a:cs typeface="Realist"/>
                <a:sym typeface="Realist"/>
              </a:rPr>
              <a:t>Escape Room</a:t>
            </a:r>
          </a:p>
          <a:p>
            <a:pPr marL="1899924" lvl="4" indent="-379985" algn="l">
              <a:lnSpc>
                <a:spcPts val="3080"/>
              </a:lnSpc>
              <a:buFont typeface="Arial"/>
              <a:buChar char="•"/>
            </a:pPr>
            <a:r>
              <a:rPr lang="en-US" sz="2200" u="sng">
                <a:solidFill>
                  <a:srgbClr val="000000"/>
                </a:solidFill>
                <a:latin typeface="Realist"/>
                <a:ea typeface="Realist"/>
                <a:cs typeface="Realist"/>
                <a:sym typeface="Realist"/>
              </a:rPr>
              <a:t>Mr. Potter and Tabby Pour the Tea</a:t>
            </a:r>
          </a:p>
          <a:p>
            <a:pPr marL="2374905" lvl="5" indent="-395818" algn="l">
              <a:lnSpc>
                <a:spcPts val="3080"/>
              </a:lnSpc>
              <a:buFont typeface="Arial"/>
              <a:buChar char="⚬"/>
            </a:pPr>
            <a:r>
              <a:rPr lang="en-US" sz="2200">
                <a:solidFill>
                  <a:srgbClr val="000000"/>
                </a:solidFill>
                <a:latin typeface="Realist"/>
                <a:ea typeface="Realist"/>
                <a:cs typeface="Realist"/>
                <a:sym typeface="Realist"/>
              </a:rPr>
              <a:t>Tea Party</a:t>
            </a:r>
          </a:p>
        </p:txBody>
      </p:sp>
      <p:sp>
        <p:nvSpPr>
          <p:cNvPr id="4" name="Freeform 4"/>
          <p:cNvSpPr/>
          <p:nvPr/>
        </p:nvSpPr>
        <p:spPr>
          <a:xfrm>
            <a:off x="13411093" y="5143500"/>
            <a:ext cx="4293939" cy="4791006"/>
          </a:xfrm>
          <a:custGeom>
            <a:avLst/>
            <a:gdLst/>
            <a:ahLst/>
            <a:cxnLst/>
            <a:rect l="l" t="t" r="r" b="b"/>
            <a:pathLst>
              <a:path w="4293939" h="4791006">
                <a:moveTo>
                  <a:pt x="0" y="0"/>
                </a:moveTo>
                <a:lnTo>
                  <a:pt x="4293939" y="0"/>
                </a:lnTo>
                <a:lnTo>
                  <a:pt x="4293939" y="4791006"/>
                </a:lnTo>
                <a:lnTo>
                  <a:pt x="0" y="4791006"/>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439503" y="-16199"/>
            <a:ext cx="6836104" cy="1044899"/>
          </a:xfrm>
          <a:prstGeom prst="rect">
            <a:avLst/>
          </a:prstGeom>
        </p:spPr>
        <p:txBody>
          <a:bodyPr lIns="0" tIns="0" rIns="0" bIns="0" rtlCol="0" anchor="t">
            <a:spAutoFit/>
          </a:bodyPr>
          <a:lstStyle/>
          <a:p>
            <a:pPr algn="ctr">
              <a:lnSpc>
                <a:spcPts val="8554"/>
              </a:lnSpc>
              <a:spcBef>
                <a:spcPct val="0"/>
              </a:spcBef>
            </a:pPr>
            <a:r>
              <a:rPr lang="en-US" sz="6110" b="1">
                <a:solidFill>
                  <a:srgbClr val="000000"/>
                </a:solidFill>
                <a:latin typeface="Realist Bold"/>
                <a:ea typeface="Realist Bold"/>
                <a:cs typeface="Realist Bold"/>
                <a:sym typeface="Realist Bold"/>
              </a:rPr>
              <a:t>Activities/Crafts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en-US"/>
          </a:p>
        </p:txBody>
      </p:sp>
      <p:sp>
        <p:nvSpPr>
          <p:cNvPr id="3" name="TextBox 3"/>
          <p:cNvSpPr txBox="1"/>
          <p:nvPr/>
        </p:nvSpPr>
        <p:spPr>
          <a:xfrm>
            <a:off x="1830443" y="1492359"/>
            <a:ext cx="14466797" cy="8038949"/>
          </a:xfrm>
          <a:prstGeom prst="rect">
            <a:avLst/>
          </a:prstGeom>
        </p:spPr>
        <p:txBody>
          <a:bodyPr lIns="0" tIns="0" rIns="0" bIns="0" rtlCol="0" anchor="t">
            <a:spAutoFit/>
          </a:bodyPr>
          <a:lstStyle/>
          <a:p>
            <a:pPr algn="ctr">
              <a:lnSpc>
                <a:spcPts val="3919"/>
              </a:lnSpc>
            </a:pPr>
            <a:r>
              <a:rPr lang="en-US" sz="2799">
                <a:solidFill>
                  <a:srgbClr val="000000"/>
                </a:solidFill>
                <a:latin typeface="Realist"/>
                <a:ea typeface="Realist"/>
                <a:cs typeface="Realist"/>
                <a:sym typeface="Realist"/>
              </a:rPr>
              <a:t>Happy Tales has seen some changes over the last few years.</a:t>
            </a:r>
          </a:p>
          <a:p>
            <a:pPr algn="ctr">
              <a:lnSpc>
                <a:spcPts val="3359"/>
              </a:lnSpc>
            </a:pPr>
            <a:r>
              <a:rPr lang="en-US" sz="2400">
                <a:solidFill>
                  <a:srgbClr val="000000"/>
                </a:solidFill>
                <a:latin typeface="Realist"/>
                <a:ea typeface="Realist"/>
                <a:cs typeface="Realist"/>
                <a:sym typeface="Realist"/>
              </a:rPr>
              <a:t>First and Second Graders (I do invite Kindergarten in March and April to get an idea of what is going on)</a:t>
            </a:r>
          </a:p>
          <a:p>
            <a:pPr algn="ctr">
              <a:lnSpc>
                <a:spcPts val="3359"/>
              </a:lnSpc>
            </a:pPr>
            <a:endParaRPr lang="en-US" sz="2400">
              <a:solidFill>
                <a:srgbClr val="000000"/>
              </a:solidFill>
              <a:latin typeface="Realist"/>
              <a:ea typeface="Realist"/>
              <a:cs typeface="Realist"/>
              <a:sym typeface="Realist"/>
            </a:endParaRPr>
          </a:p>
          <a:p>
            <a:pPr marL="518160" lvl="1" indent="-259080" algn="l">
              <a:lnSpc>
                <a:spcPts val="3359"/>
              </a:lnSpc>
              <a:buFont typeface="Arial"/>
              <a:buChar char="•"/>
            </a:pPr>
            <a:r>
              <a:rPr lang="en-US" sz="2400">
                <a:solidFill>
                  <a:srgbClr val="000000"/>
                </a:solidFill>
                <a:latin typeface="Realist"/>
                <a:ea typeface="Realist"/>
                <a:cs typeface="Realist"/>
                <a:sym typeface="Realist"/>
              </a:rPr>
              <a:t>At first I or my teen helpers read the book to the youth and then did our activities.  I started this over the summer so I picked a shorter chapter book and we read one chapter a week.  </a:t>
            </a:r>
          </a:p>
          <a:p>
            <a:pPr marL="518160" lvl="1" indent="-259080" algn="l">
              <a:lnSpc>
                <a:spcPts val="3359"/>
              </a:lnSpc>
              <a:buFont typeface="Arial"/>
              <a:buChar char="•"/>
            </a:pPr>
            <a:r>
              <a:rPr lang="en-US" sz="2400">
                <a:solidFill>
                  <a:srgbClr val="000000"/>
                </a:solidFill>
                <a:latin typeface="Realist"/>
                <a:ea typeface="Realist"/>
                <a:cs typeface="Realist"/>
                <a:sym typeface="Realist"/>
              </a:rPr>
              <a:t>Weekly meetings were not feasible during the school year so I went to a once a month schedule and still read a book each month before we broke into our crafts.</a:t>
            </a:r>
          </a:p>
          <a:p>
            <a:pPr marL="518160" lvl="1" indent="-259080" algn="l">
              <a:lnSpc>
                <a:spcPts val="3359"/>
              </a:lnSpc>
              <a:buFont typeface="Arial"/>
              <a:buChar char="•"/>
            </a:pPr>
            <a:r>
              <a:rPr lang="en-US" sz="2400">
                <a:solidFill>
                  <a:srgbClr val="000000"/>
                </a:solidFill>
                <a:latin typeface="Realist"/>
                <a:ea typeface="Realist"/>
                <a:cs typeface="Realist"/>
                <a:sym typeface="Realist"/>
              </a:rPr>
              <a:t>There were a few more changes over the last few years, but now I choose an easy chapter book and the youth read that over the course of a month.  </a:t>
            </a:r>
          </a:p>
          <a:p>
            <a:pPr marL="1554480" lvl="3" indent="-388620" algn="l">
              <a:lnSpc>
                <a:spcPts val="3359"/>
              </a:lnSpc>
              <a:buFont typeface="Arial"/>
              <a:buChar char="￭"/>
            </a:pPr>
            <a:r>
              <a:rPr lang="en-US" sz="2400">
                <a:solidFill>
                  <a:srgbClr val="000000"/>
                </a:solidFill>
                <a:latin typeface="Realist"/>
                <a:ea typeface="Realist"/>
                <a:cs typeface="Realist"/>
                <a:sym typeface="Realist"/>
              </a:rPr>
              <a:t>Every book club has a discussion about the book.  At this age, we talk a lot about what we like and didn’t like in the book as well as a few more direct questions about things that happened in the group.</a:t>
            </a:r>
          </a:p>
          <a:p>
            <a:pPr marL="2590800" lvl="5" indent="-431800" algn="l">
              <a:lnSpc>
                <a:spcPts val="3359"/>
              </a:lnSpc>
              <a:buFont typeface="Arial"/>
              <a:buChar char="⚬"/>
            </a:pPr>
            <a:r>
              <a:rPr lang="en-US" sz="2400">
                <a:solidFill>
                  <a:srgbClr val="000000"/>
                </a:solidFill>
                <a:latin typeface="Realist"/>
                <a:ea typeface="Realist"/>
                <a:cs typeface="Realist"/>
                <a:sym typeface="Realist"/>
              </a:rPr>
              <a:t>I do have a few that struggle with reading in this age group so I have used very easy chapter books (such as branches)</a:t>
            </a:r>
          </a:p>
          <a:p>
            <a:pPr algn="l">
              <a:lnSpc>
                <a:spcPts val="3359"/>
              </a:lnSpc>
            </a:pPr>
            <a:endParaRPr lang="en-US" sz="2400">
              <a:solidFill>
                <a:srgbClr val="000000"/>
              </a:solidFill>
              <a:latin typeface="Realist"/>
              <a:ea typeface="Realist"/>
              <a:cs typeface="Realist"/>
              <a:sym typeface="Realist"/>
            </a:endParaRPr>
          </a:p>
          <a:p>
            <a:pPr algn="l">
              <a:lnSpc>
                <a:spcPts val="3359"/>
              </a:lnSpc>
            </a:pPr>
            <a:endParaRPr lang="en-US" sz="2400">
              <a:solidFill>
                <a:srgbClr val="000000"/>
              </a:solidFill>
              <a:latin typeface="Realist"/>
              <a:ea typeface="Realist"/>
              <a:cs typeface="Realist"/>
              <a:sym typeface="Realist"/>
            </a:endParaRPr>
          </a:p>
          <a:p>
            <a:pPr algn="l">
              <a:lnSpc>
                <a:spcPts val="3359"/>
              </a:lnSpc>
            </a:pPr>
            <a:endParaRPr lang="en-US" sz="2400">
              <a:solidFill>
                <a:srgbClr val="000000"/>
              </a:solidFill>
              <a:latin typeface="Realist"/>
              <a:ea typeface="Realist"/>
              <a:cs typeface="Realist"/>
              <a:sym typeface="Realist"/>
            </a:endParaRPr>
          </a:p>
          <a:p>
            <a:pPr marL="518160" lvl="1" indent="-259080" algn="l">
              <a:lnSpc>
                <a:spcPts val="3359"/>
              </a:lnSpc>
              <a:buFont typeface="Arial"/>
              <a:buChar char="•"/>
            </a:pPr>
            <a:r>
              <a:rPr lang="en-US" sz="2400">
                <a:solidFill>
                  <a:srgbClr val="000000"/>
                </a:solidFill>
                <a:latin typeface="Realist"/>
                <a:ea typeface="Realist"/>
                <a:cs typeface="Realist"/>
                <a:sym typeface="Realist"/>
              </a:rPr>
              <a:t>Attendance ranges from 5-15  (I usually cap it around 10 during the school year, during the summer I have teen help and can go a little higher)</a:t>
            </a:r>
          </a:p>
        </p:txBody>
      </p:sp>
      <p:sp>
        <p:nvSpPr>
          <p:cNvPr id="4" name="Freeform 4"/>
          <p:cNvSpPr/>
          <p:nvPr/>
        </p:nvSpPr>
        <p:spPr>
          <a:xfrm>
            <a:off x="340649" y="6027769"/>
            <a:ext cx="2589597" cy="2262660"/>
          </a:xfrm>
          <a:custGeom>
            <a:avLst/>
            <a:gdLst/>
            <a:ahLst/>
            <a:cxnLst/>
            <a:rect l="l" t="t" r="r" b="b"/>
            <a:pathLst>
              <a:path w="2589597" h="2262660">
                <a:moveTo>
                  <a:pt x="0" y="0"/>
                </a:moveTo>
                <a:lnTo>
                  <a:pt x="2589597" y="0"/>
                </a:lnTo>
                <a:lnTo>
                  <a:pt x="2589597" y="2262660"/>
                </a:lnTo>
                <a:lnTo>
                  <a:pt x="0" y="226266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767197" y="88481"/>
            <a:ext cx="6753606" cy="1194019"/>
          </a:xfrm>
          <a:prstGeom prst="rect">
            <a:avLst/>
          </a:prstGeom>
        </p:spPr>
        <p:txBody>
          <a:bodyPr lIns="0" tIns="0" rIns="0" bIns="0" rtlCol="0" anchor="t">
            <a:spAutoFit/>
          </a:bodyPr>
          <a:lstStyle/>
          <a:p>
            <a:pPr algn="ctr">
              <a:lnSpc>
                <a:spcPts val="9787"/>
              </a:lnSpc>
              <a:spcBef>
                <a:spcPct val="0"/>
              </a:spcBef>
            </a:pPr>
            <a:r>
              <a:rPr lang="en-US" sz="6991" b="1">
                <a:solidFill>
                  <a:srgbClr val="88CEC8"/>
                </a:solidFill>
                <a:latin typeface="Realist Bold"/>
                <a:ea typeface="Realist Bold"/>
                <a:cs typeface="Realist Bold"/>
                <a:sym typeface="Realist Bold"/>
              </a:rPr>
              <a:t>HAPPY TALES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4DB3D80C110E44AD2EEE53B66C97C4" ma:contentTypeVersion="12" ma:contentTypeDescription="Create a new document." ma:contentTypeScope="" ma:versionID="bc1acf3c0d74c39ad88179f3041da875">
  <xsd:schema xmlns:xsd="http://www.w3.org/2001/XMLSchema" xmlns:xs="http://www.w3.org/2001/XMLSchema" xmlns:p="http://schemas.microsoft.com/office/2006/metadata/properties" xmlns:ns2="03d15689-bef8-4c39-b0f6-3488a5a752bd" xmlns:ns3="9b135a13-f2d4-475c-9e02-5c28661256db" targetNamespace="http://schemas.microsoft.com/office/2006/metadata/properties" ma:root="true" ma:fieldsID="99a9067fbdb35a524c53afb6369606e2" ns2:_="" ns3:_="">
    <xsd:import namespace="03d15689-bef8-4c39-b0f6-3488a5a752bd"/>
    <xsd:import namespace="9b135a13-f2d4-475c-9e02-5c28661256d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15689-bef8-4c39-b0f6-3488a5a752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d1e9b18-3f86-4c30-8fdf-9232057a9e8a"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descrip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135a13-f2d4-475c-9e02-5c28661256d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54d4fe6-bb04-49f2-b9b5-393d387e5469}" ma:internalName="TaxCatchAll" ma:showField="CatchAllData" ma:web="9b135a13-f2d4-475c-9e02-5c28661256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d15689-bef8-4c39-b0f6-3488a5a752bd">
      <Terms xmlns="http://schemas.microsoft.com/office/infopath/2007/PartnerControls"/>
    </lcf76f155ced4ddcb4097134ff3c332f>
    <TaxCatchAll xmlns="9b135a13-f2d4-475c-9e02-5c28661256db" xsi:nil="true"/>
  </documentManagement>
</p:properties>
</file>

<file path=customXml/itemProps1.xml><?xml version="1.0" encoding="utf-8"?>
<ds:datastoreItem xmlns:ds="http://schemas.openxmlformats.org/officeDocument/2006/customXml" ds:itemID="{CC9AF890-BD23-4CA9-BE8C-2CAE8817A8A8}"/>
</file>

<file path=customXml/itemProps2.xml><?xml version="1.0" encoding="utf-8"?>
<ds:datastoreItem xmlns:ds="http://schemas.openxmlformats.org/officeDocument/2006/customXml" ds:itemID="{1E28B62F-9432-4F75-BDDD-FA44DF1BEFA0}"/>
</file>

<file path=customXml/itemProps3.xml><?xml version="1.0" encoding="utf-8"?>
<ds:datastoreItem xmlns:ds="http://schemas.openxmlformats.org/officeDocument/2006/customXml" ds:itemID="{1203BE09-1AB9-4312-B860-5CFA8217FE38}"/>
</file>

<file path=docProps/app.xml><?xml version="1.0" encoding="utf-8"?>
<Properties xmlns="http://schemas.openxmlformats.org/officeDocument/2006/extended-properties" xmlns:vt="http://schemas.openxmlformats.org/officeDocument/2006/docPropsVTypes">
  <TotalTime>0</TotalTime>
  <Words>1659</Words>
  <Application>Microsoft Office PowerPoint</Application>
  <PresentationFormat>Custom</PresentationFormat>
  <Paragraphs>195</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Realist Bold</vt:lpstr>
      <vt:lpstr>Yeseva One</vt:lpstr>
      <vt:lpstr>Realist</vt:lpstr>
      <vt:lpstr>Arial</vt:lpstr>
      <vt:lpstr>Calibri</vt:lpstr>
      <vt:lpstr>Bricolage Grotesque Bold</vt:lpstr>
      <vt:lpstr>Sunday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Pages to People: Creating Meaningful Book Club Experiences</dc:title>
  <dc:creator>Sara Naslund</dc:creator>
  <cp:lastModifiedBy>Sara Naslund</cp:lastModifiedBy>
  <cp:revision>2</cp:revision>
  <dcterms:created xsi:type="dcterms:W3CDTF">2006-08-16T00:00:00Z</dcterms:created>
  <dcterms:modified xsi:type="dcterms:W3CDTF">2026-04-09T15:42:25Z</dcterms:modified>
  <dc:identifier>DAG-Pp0MK_Q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0x010100394DB3D80C110E44AD2EEE53B66C97C4</vt:lpwstr>
  </property>
</Properties>
</file>